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3" r:id="rId2"/>
    <p:sldId id="334" r:id="rId3"/>
    <p:sldId id="358" r:id="rId4"/>
    <p:sldId id="342" r:id="rId5"/>
    <p:sldId id="343" r:id="rId6"/>
    <p:sldId id="352" r:id="rId7"/>
    <p:sldId id="351" r:id="rId8"/>
    <p:sldId id="354" r:id="rId9"/>
    <p:sldId id="355" r:id="rId10"/>
    <p:sldId id="360" r:id="rId11"/>
    <p:sldId id="356" r:id="rId12"/>
    <p:sldId id="357" r:id="rId13"/>
    <p:sldId id="359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2C3EB-EB22-4DFD-AF0D-808245C0553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F4068-7974-480C-9567-30634C256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6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45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3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4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809625" algn="l"/>
              </a:tabLst>
              <a:defRPr sz="2400" b="1">
                <a:solidFill>
                  <a:schemeClr val="tx1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pic>
        <p:nvPicPr>
          <p:cNvPr id="17" name="Рисунок 38">
            <a:extLst>
              <a:ext uri="{FF2B5EF4-FFF2-40B4-BE49-F238E27FC236}">
                <a16:creationId xmlns="" xmlns:a16="http://schemas.microsoft.com/office/drawing/2014/main" id="{EACDABC3-91E6-489E-BD75-AECE9345F6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5" y="34942"/>
            <a:ext cx="691747" cy="69689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0"/>
          </a:xfrm>
        </p:spPr>
        <p:txBody>
          <a:bodyPr>
            <a:normAutofit/>
          </a:bodyPr>
          <a:lstStyle>
            <a:lvl1pPr marL="228594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6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3">
          <p15:clr>
            <a:srgbClr val="FBAE40"/>
          </p15:clr>
        </p15:guide>
        <p15:guide id="2" pos="30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72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0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0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83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1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4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5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8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9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1" Type="http://schemas.openxmlformats.org/officeDocument/2006/relationships/image" Target="../media/image16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1" Type="http://schemas.openxmlformats.org/officeDocument/2006/relationships/image" Target="../media/image16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1" Type="http://schemas.openxmlformats.org/officeDocument/2006/relationships/image" Target="../media/image16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1" Type="http://schemas.openxmlformats.org/officeDocument/2006/relationships/image" Target="../media/image16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190476" y="559870"/>
            <a:ext cx="5400675" cy="1078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353" y="186665"/>
            <a:ext cx="4048125" cy="12189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5697" y="632028"/>
            <a:ext cx="5350231" cy="978727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8540" y="259114"/>
            <a:ext cx="3889750" cy="1084689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90" y="319039"/>
            <a:ext cx="3455374" cy="85500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477" y="746541"/>
            <a:ext cx="834853" cy="805033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147104" y="632028"/>
            <a:ext cx="4700604" cy="87892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Ярославский областной союз САДОВОДЧЕСКИХ, ОГОРОДНИЧЕСКИХ НЕКОММЕРЧЕСКИХ ОБЪЕДИНЕНИЙ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Надпись 6"/>
          <p:cNvSpPr txBox="1">
            <a:spLocks noChangeArrowheads="1"/>
          </p:cNvSpPr>
          <p:nvPr/>
        </p:nvSpPr>
        <p:spPr bwMode="auto">
          <a:xfrm>
            <a:off x="528541" y="1725268"/>
            <a:ext cx="9452220" cy="826458"/>
          </a:xfrm>
          <a:prstGeom prst="rect">
            <a:avLst/>
          </a:prstGeom>
          <a:solidFill>
            <a:srgbClr val="70AD47">
              <a:lumMod val="7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defTabSz="914400"/>
            <a:r>
              <a:rPr lang="ru-RU" sz="14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</a:p>
          <a:p>
            <a:pPr algn="ctr" defTabSz="914400"/>
            <a:endParaRPr lang="ru-RU" sz="900" b="1" kern="0" dirty="0" smtClean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ПОДДЕРЖКИ  И ИНТЕГРАЦИИ САДОВОДОВ ЯРОСЛАВСКОЙ ОБЛАСТИ</a:t>
            </a:r>
            <a:r>
              <a:rPr lang="ru-RU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Подзаголовок 6"/>
          <p:cNvSpPr txBox="1">
            <a:spLocks/>
          </p:cNvSpPr>
          <p:nvPr/>
        </p:nvSpPr>
        <p:spPr>
          <a:xfrm>
            <a:off x="528540" y="2638858"/>
            <a:ext cx="9452221" cy="3453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Круглый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стол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lang="ru-RU" sz="1800" b="1" dirty="0">
              <a:solidFill>
                <a:srgbClr val="146194">
                  <a:lumMod val="75000"/>
                </a:srgbClr>
              </a:solidFill>
              <a:latin typeface="Century Gothic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lang="ru-RU" sz="1800" b="1" dirty="0">
              <a:solidFill>
                <a:srgbClr val="146194">
                  <a:lumMod val="75000"/>
                </a:srgbClr>
              </a:solidFill>
              <a:latin typeface="Century Gothic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lang="ru-RU" sz="1800" b="1" dirty="0">
              <a:solidFill>
                <a:srgbClr val="146194">
                  <a:lumMod val="75000"/>
                </a:srgbClr>
              </a:solidFill>
              <a:latin typeface="Century Gothic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528540" y="3200400"/>
          <a:ext cx="9452221" cy="2084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52221">
                  <a:extLst>
                    <a:ext uri="{9D8B030D-6E8A-4147-A177-3AD203B41FA5}">
                      <a16:colId xmlns="" xmlns:a16="http://schemas.microsoft.com/office/drawing/2014/main" val="1362740495"/>
                    </a:ext>
                  </a:extLst>
                </a:gridCol>
              </a:tblGrid>
              <a:tr h="2084308">
                <a:tc>
                  <a:txBody>
                    <a:bodyPr/>
                    <a:lstStyle/>
                    <a:p>
                      <a:pPr marL="23495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4400" b="1" u="sng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Законодательные</a:t>
                      </a:r>
                      <a:r>
                        <a:rPr lang="ru-RU" sz="4400" b="1" u="sng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изменения в сфере земли и недвижимости</a:t>
                      </a:r>
                      <a:endParaRPr lang="ru-RU" sz="4400" b="1" u="sng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7758166"/>
                  </a:ext>
                </a:extLst>
              </a:tr>
            </a:tbl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528539" y="5505450"/>
            <a:ext cx="9374542" cy="3498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Управление Росреестра по Ярославской области</a:t>
            </a:r>
          </a:p>
        </p:txBody>
      </p:sp>
      <p:sp>
        <p:nvSpPr>
          <p:cNvPr id="19" name="Надпись 6"/>
          <p:cNvSpPr txBox="1">
            <a:spLocks noChangeArrowheads="1"/>
          </p:cNvSpPr>
          <p:nvPr/>
        </p:nvSpPr>
        <p:spPr bwMode="auto">
          <a:xfrm>
            <a:off x="1800225" y="5972854"/>
            <a:ext cx="7305676" cy="326097"/>
          </a:xfrm>
          <a:prstGeom prst="rect">
            <a:avLst/>
          </a:prstGeom>
          <a:solidFill>
            <a:srgbClr val="70AD47">
              <a:lumMod val="7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ru-RU" sz="1400" b="1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26 февраля 2025 </a:t>
            </a:r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года</a:t>
            </a:r>
          </a:p>
          <a:p>
            <a:pPr algn="ctr" defTabSz="914400"/>
            <a:r>
              <a:rPr lang="ru-RU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179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4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949195"/>
              <a:ext cx="12192000" cy="3080385"/>
            </a:xfrm>
            <a:custGeom>
              <a:avLst/>
              <a:gdLst/>
              <a:ahLst/>
              <a:cxnLst/>
              <a:rect l="l" t="t" r="r" b="b"/>
              <a:pathLst>
                <a:path w="12192000" h="3080385">
                  <a:moveTo>
                    <a:pt x="12192000" y="0"/>
                  </a:moveTo>
                  <a:lnTo>
                    <a:pt x="0" y="0"/>
                  </a:lnTo>
                  <a:lnTo>
                    <a:pt x="0" y="3080004"/>
                  </a:lnTo>
                  <a:lnTo>
                    <a:pt x="12192000" y="30800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508" y="4189"/>
              <a:ext cx="11556492" cy="68538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762" y="202483"/>
              <a:ext cx="823880" cy="9145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6214" y="425486"/>
              <a:ext cx="1550497" cy="5789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1303" y="0"/>
              <a:ext cx="6330696" cy="68579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5116" y="1481327"/>
              <a:ext cx="3860291" cy="38587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5003" y="638555"/>
              <a:ext cx="1723644" cy="41147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96668" y="667003"/>
            <a:ext cx="1370331" cy="419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105"/>
              </a:spcBef>
            </a:pP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Управление </a:t>
            </a:r>
            <a:r>
              <a:rPr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Федеральной</a:t>
            </a:r>
            <a:r>
              <a:rPr lang="ru-RU" sz="650" spc="-1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службы</a:t>
            </a:r>
            <a:r>
              <a:rPr sz="650" spc="-165" dirty="0" smtClean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государственной регистрации, </a:t>
            </a:r>
            <a:r>
              <a:rPr sz="650" spc="-5" dirty="0">
                <a:solidFill>
                  <a:srgbClr val="FFFFFF"/>
                </a:solidFill>
                <a:latin typeface="Yu Gothic UI"/>
                <a:cs typeface="Yu Gothic UI"/>
              </a:rPr>
              <a:t> кадастра</a:t>
            </a:r>
            <a:r>
              <a:rPr sz="650" spc="-4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>
                <a:solidFill>
                  <a:srgbClr val="FFFFFF"/>
                </a:solidFill>
                <a:latin typeface="Yu Gothic UI"/>
                <a:cs typeface="Yu Gothic UI"/>
              </a:rPr>
              <a:t>и</a:t>
            </a: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картографии</a:t>
            </a:r>
            <a:endParaRPr sz="650" dirty="0" smtClean="0">
              <a:latin typeface="Yu Gothic UI"/>
              <a:cs typeface="Yu Gothic U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по </a:t>
            </a:r>
            <a:r>
              <a:rPr lang="ru-RU"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Ярославской</a:t>
            </a: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об</a:t>
            </a: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л</a:t>
            </a:r>
            <a:r>
              <a:rPr sz="650" dirty="0" smtClean="0">
                <a:solidFill>
                  <a:srgbClr val="FFFFFF"/>
                </a:solidFill>
                <a:latin typeface="Yu Gothic UI"/>
                <a:cs typeface="Yu Gothic UI"/>
              </a:rPr>
              <a:t>а</a:t>
            </a:r>
            <a:r>
              <a:rPr sz="650" spc="-5" dirty="0" smtClean="0">
                <a:solidFill>
                  <a:srgbClr val="FFFFFF"/>
                </a:solidFill>
                <a:latin typeface="Yu Gothic UI"/>
                <a:cs typeface="Yu Gothic UI"/>
              </a:rPr>
              <a:t>ст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и</a:t>
            </a:r>
            <a:endParaRPr sz="650" dirty="0">
              <a:latin typeface="Yu Gothic UI"/>
              <a:cs typeface="Yu Gothic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-1" y="1828800"/>
            <a:ext cx="6567225" cy="49712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45770">
              <a:lnSpc>
                <a:spcPct val="100000"/>
              </a:lnSpc>
              <a:spcBef>
                <a:spcPts val="105"/>
              </a:spcBef>
            </a:pPr>
            <a:endParaRPr lang="ru-RU" sz="2000" b="1" dirty="0" smtClean="0">
              <a:solidFill>
                <a:srgbClr val="008BFF"/>
              </a:solidFill>
              <a:latin typeface="Arial"/>
              <a:cs typeface="Arial"/>
            </a:endParaRPr>
          </a:p>
          <a:p>
            <a:pPr marL="12700" marR="445770" algn="ctr">
              <a:spcBef>
                <a:spcPts val="105"/>
              </a:spcBef>
            </a:pPr>
            <a:r>
              <a:rPr lang="ru-RU" sz="2800" b="1" dirty="0" smtClean="0">
                <a:solidFill>
                  <a:srgbClr val="008BFF"/>
                </a:solidFill>
                <a:latin typeface="Arial"/>
                <a:cs typeface="Arial"/>
              </a:rPr>
              <a:t>Федеральный закон от 08.08.2024 № 307-ФЗ</a:t>
            </a:r>
            <a:r>
              <a:rPr lang="ru-RU" sz="2800" b="1" dirty="0">
                <a:solidFill>
                  <a:srgbClr val="008BFF"/>
                </a:solidFill>
                <a:latin typeface="Arial"/>
                <a:cs typeface="Arial"/>
              </a:rPr>
              <a:t> </a:t>
            </a:r>
            <a:r>
              <a:rPr lang="ru-RU" sz="2800" b="1" spc="-5" dirty="0" smtClean="0">
                <a:solidFill>
                  <a:srgbClr val="008BFF"/>
                </a:solidFill>
                <a:latin typeface="Arial"/>
                <a:cs typeface="Arial"/>
              </a:rPr>
              <a:t>«О внесении изменений в Земельный кодекс РФ и статью 23 Федерального закона «О ведении гражданами садоводства и огородничества…»</a:t>
            </a:r>
          </a:p>
          <a:p>
            <a:pPr marL="12700" marR="445770" algn="ctr">
              <a:spcBef>
                <a:spcPts val="105"/>
              </a:spcBef>
            </a:pPr>
            <a:r>
              <a:rPr lang="ru-RU" sz="3200" b="1" spc="-5" dirty="0">
                <a:solidFill>
                  <a:srgbClr val="008BFF"/>
                </a:solidFill>
                <a:latin typeface="Arial"/>
                <a:cs typeface="Arial"/>
              </a:rPr>
              <a:t/>
            </a:r>
            <a:br>
              <a:rPr lang="ru-RU" sz="3200" b="1" spc="-5" dirty="0">
                <a:solidFill>
                  <a:srgbClr val="008BF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008BFF"/>
                </a:solidFill>
                <a:latin typeface="Arial"/>
                <a:cs typeface="Arial"/>
              </a:rPr>
              <a:t> </a:t>
            </a:r>
            <a:endParaRPr sz="20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150" dirty="0" smtClean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15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 dirty="0">
              <a:latin typeface="Microsoft Sans Serif"/>
              <a:cs typeface="Microsoft Sans Serif"/>
            </a:endParaRPr>
          </a:p>
          <a:p>
            <a:pPr marL="302895">
              <a:lnSpc>
                <a:spcPct val="100000"/>
              </a:lnSpc>
            </a:pPr>
            <a:r>
              <a:rPr sz="16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6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4" name="Graphic 38">
            <a:extLst>
              <a:ext uri="{FF2B5EF4-FFF2-40B4-BE49-F238E27FC236}">
                <a16:creationId xmlns:a16="http://schemas.microsoft.com/office/drawing/2014/main" xmlns="" id="{4AACF08B-5BF5-4B1A-D2A2-3095220A1D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61"/>
              </a:ext>
            </a:extLst>
          </a:blip>
          <a:stretch>
            <a:fillRect/>
          </a:stretch>
        </p:blipFill>
        <p:spPr>
          <a:xfrm>
            <a:off x="8022084" y="1885561"/>
            <a:ext cx="2405432" cy="3125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Земельный кодекс РФ и ФЗ «О ведении гражданами садоводства и огородничества …» – с 01.0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3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892482"/>
            <a:ext cx="11797585" cy="572643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В Земельном кодексе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РФ закрепляется:</a:t>
            </a:r>
          </a:p>
          <a:p>
            <a:pPr marL="514350" indent="-514350" algn="just">
              <a:buAutoNum type="arabicParenR"/>
            </a:pP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Обязанность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правообладателей ЗУ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своевременно приступать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к его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использованию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514350" indent="-514350" algn="just">
              <a:buAutoNum type="arabicParenR"/>
            </a:pP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Освоение ЗУ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– выполнение правообладателем ЗУ мероприятий по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приведению ЗУ в состояние, пригодное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для его использования в соответствии с целевым назначением и разрешенным использованием (</a:t>
            </a:r>
            <a:r>
              <a:rPr lang="ru-RU" sz="2800" i="1" u="sng" dirty="0" smtClean="0">
                <a:solidFill>
                  <a:schemeClr val="tx1"/>
                </a:solidFill>
                <a:latin typeface="+mn-lt"/>
              </a:rPr>
              <a:t>перечень мероприятий утв. Прав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ительством РФ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514350" indent="-514350" algn="just">
              <a:buAutoNum type="arabicParenR"/>
            </a:pP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Срок освоения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3 года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со дня приобретения прав либо в сроки, установленные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проектом рекультивации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(при его наличии).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4) Правообладатель ЗУ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приступает к его использованию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со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дня приобретения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прав на него , а если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требуется освоение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не позднее 3-х лет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со дня указанной даты.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5)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Признаки неиспользования 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устанавливаются </a:t>
            </a:r>
            <a:r>
              <a:rPr lang="ru-RU" sz="2800" i="1" u="sng" dirty="0" smtClean="0">
                <a:solidFill>
                  <a:schemeClr val="tx1"/>
                </a:solidFill>
                <a:latin typeface="+mn-lt"/>
              </a:rPr>
              <a:t>Правительством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 РФ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 algn="just"/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Статья 23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ФЗ №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217-ФЗ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дополнена пунктом 5: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К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садовым и огородным ЗУ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независимо от категории земель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применяются положения ЗК РФ об освоении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земельных участков.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96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4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949195"/>
              <a:ext cx="12192000" cy="3080385"/>
            </a:xfrm>
            <a:custGeom>
              <a:avLst/>
              <a:gdLst/>
              <a:ahLst/>
              <a:cxnLst/>
              <a:rect l="l" t="t" r="r" b="b"/>
              <a:pathLst>
                <a:path w="12192000" h="3080385">
                  <a:moveTo>
                    <a:pt x="12192000" y="0"/>
                  </a:moveTo>
                  <a:lnTo>
                    <a:pt x="0" y="0"/>
                  </a:lnTo>
                  <a:lnTo>
                    <a:pt x="0" y="3080004"/>
                  </a:lnTo>
                  <a:lnTo>
                    <a:pt x="12192000" y="30800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508" y="4189"/>
              <a:ext cx="11556492" cy="68538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762" y="202483"/>
              <a:ext cx="823880" cy="9145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6214" y="425486"/>
              <a:ext cx="1550497" cy="5789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1303" y="0"/>
              <a:ext cx="6330696" cy="68579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5116" y="1481327"/>
              <a:ext cx="3860291" cy="38587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5003" y="638555"/>
              <a:ext cx="1723644" cy="41147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96668" y="667003"/>
            <a:ext cx="1370331" cy="419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105"/>
              </a:spcBef>
            </a:pP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Управление </a:t>
            </a:r>
            <a:r>
              <a:rPr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Федеральной</a:t>
            </a:r>
            <a:r>
              <a:rPr lang="ru-RU" sz="650" spc="-1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службы</a:t>
            </a:r>
            <a:r>
              <a:rPr sz="650" spc="-165" dirty="0" smtClean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государственной регистрации, </a:t>
            </a:r>
            <a:r>
              <a:rPr sz="650" spc="-5" dirty="0">
                <a:solidFill>
                  <a:srgbClr val="FFFFFF"/>
                </a:solidFill>
                <a:latin typeface="Yu Gothic UI"/>
                <a:cs typeface="Yu Gothic UI"/>
              </a:rPr>
              <a:t> кадастра</a:t>
            </a:r>
            <a:r>
              <a:rPr sz="650" spc="-4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>
                <a:solidFill>
                  <a:srgbClr val="FFFFFF"/>
                </a:solidFill>
                <a:latin typeface="Yu Gothic UI"/>
                <a:cs typeface="Yu Gothic UI"/>
              </a:rPr>
              <a:t>и</a:t>
            </a: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картографии</a:t>
            </a:r>
            <a:endParaRPr sz="650" dirty="0" smtClean="0">
              <a:latin typeface="Yu Gothic UI"/>
              <a:cs typeface="Yu Gothic U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по </a:t>
            </a:r>
            <a:r>
              <a:rPr lang="ru-RU"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Ярославской</a:t>
            </a: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об</a:t>
            </a: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л</a:t>
            </a:r>
            <a:r>
              <a:rPr sz="650" dirty="0" smtClean="0">
                <a:solidFill>
                  <a:srgbClr val="FFFFFF"/>
                </a:solidFill>
                <a:latin typeface="Yu Gothic UI"/>
                <a:cs typeface="Yu Gothic UI"/>
              </a:rPr>
              <a:t>а</a:t>
            </a:r>
            <a:r>
              <a:rPr sz="650" spc="-5" dirty="0" smtClean="0">
                <a:solidFill>
                  <a:srgbClr val="FFFFFF"/>
                </a:solidFill>
                <a:latin typeface="Yu Gothic UI"/>
                <a:cs typeface="Yu Gothic UI"/>
              </a:rPr>
              <a:t>ст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и</a:t>
            </a:r>
            <a:endParaRPr sz="650" dirty="0">
              <a:latin typeface="Yu Gothic UI"/>
              <a:cs typeface="Yu Gothic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-1" y="1828800"/>
            <a:ext cx="6567225" cy="49712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45770">
              <a:lnSpc>
                <a:spcPct val="100000"/>
              </a:lnSpc>
              <a:spcBef>
                <a:spcPts val="105"/>
              </a:spcBef>
            </a:pPr>
            <a:endParaRPr lang="ru-RU" sz="2000" b="1" dirty="0" smtClean="0">
              <a:solidFill>
                <a:srgbClr val="008BFF"/>
              </a:solidFill>
              <a:latin typeface="Arial"/>
              <a:cs typeface="Arial"/>
            </a:endParaRPr>
          </a:p>
          <a:p>
            <a:pPr marL="12700" marR="445770" algn="ctr">
              <a:spcBef>
                <a:spcPts val="105"/>
              </a:spcBef>
            </a:pPr>
            <a:r>
              <a:rPr lang="ru-RU" sz="2800" b="1" dirty="0" smtClean="0">
                <a:solidFill>
                  <a:srgbClr val="008BFF"/>
                </a:solidFill>
                <a:latin typeface="Arial"/>
                <a:cs typeface="Arial"/>
              </a:rPr>
              <a:t>Приказ Росреестра от 28.10.2024 № П/0335/24 </a:t>
            </a:r>
            <a:r>
              <a:rPr lang="ru-RU" sz="2800" b="1" spc="-5" dirty="0" smtClean="0">
                <a:solidFill>
                  <a:srgbClr val="008BFF"/>
                </a:solidFill>
                <a:latin typeface="Arial"/>
                <a:cs typeface="Arial"/>
              </a:rPr>
              <a:t>«Об установлении размеров платы за предоставление сведений, содержащихся в ЕГРН, и иной информации»</a:t>
            </a:r>
          </a:p>
          <a:p>
            <a:pPr marL="12700" marR="445770" algn="ctr">
              <a:spcBef>
                <a:spcPts val="105"/>
              </a:spcBef>
            </a:pPr>
            <a:r>
              <a:rPr lang="ru-RU" sz="3200" b="1" spc="-5" dirty="0">
                <a:solidFill>
                  <a:srgbClr val="008BFF"/>
                </a:solidFill>
                <a:latin typeface="Arial"/>
                <a:cs typeface="Arial"/>
              </a:rPr>
              <a:t/>
            </a:r>
            <a:br>
              <a:rPr lang="ru-RU" sz="3200" b="1" spc="-5" dirty="0">
                <a:solidFill>
                  <a:srgbClr val="008BF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008BFF"/>
                </a:solidFill>
                <a:latin typeface="Arial"/>
                <a:cs typeface="Arial"/>
              </a:rPr>
              <a:t> </a:t>
            </a:r>
            <a:endParaRPr sz="20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150" dirty="0" smtClean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15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 dirty="0">
              <a:latin typeface="Microsoft Sans Serif"/>
              <a:cs typeface="Microsoft Sans Serif"/>
            </a:endParaRPr>
          </a:p>
          <a:p>
            <a:pPr marL="302895">
              <a:lnSpc>
                <a:spcPct val="100000"/>
              </a:lnSpc>
            </a:pPr>
            <a:r>
              <a:rPr sz="16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6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4" name="Graphic 38">
            <a:extLst>
              <a:ext uri="{FF2B5EF4-FFF2-40B4-BE49-F238E27FC236}">
                <a16:creationId xmlns:a16="http://schemas.microsoft.com/office/drawing/2014/main" xmlns="" id="{4AACF08B-5BF5-4B1A-D2A2-3095220A1D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61"/>
              </a:ext>
            </a:extLst>
          </a:blip>
          <a:stretch>
            <a:fillRect/>
          </a:stretch>
        </p:blipFill>
        <p:spPr>
          <a:xfrm>
            <a:off x="8022084" y="1885561"/>
            <a:ext cx="2405432" cy="3125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3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Приказ Росреестра от 28.10.2024 № П/0335/24 «Об установлении размеров платы за предоставление сведений ЕГРН и иной информации – с 01.0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.2025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892482"/>
            <a:ext cx="11797585" cy="504692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pPr algn="just"/>
            <a:endParaRPr lang="ru-RU" sz="2800" u="sng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319573"/>
              </p:ext>
            </p:extLst>
          </p:nvPr>
        </p:nvGraphicFramePr>
        <p:xfrm>
          <a:off x="181890" y="835786"/>
          <a:ext cx="11797586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0808"/>
                <a:gridCol w="846119"/>
                <a:gridCol w="947653"/>
                <a:gridCol w="812274"/>
                <a:gridCol w="820732"/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документа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Бумажный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Электронный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ЮЛ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ЮЛ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Копия договора или иного</a:t>
                      </a:r>
                      <a:r>
                        <a:rPr lang="ru-RU" baseline="0" dirty="0" smtClean="0"/>
                        <a:t> документа, выражающего содержание односторонней сделки, совершенной в простой письменной форме, содержащегося в реестровом деле,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2160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900</a:t>
                      </a:r>
                      <a:endParaRPr lang="ru-RU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Копия</a:t>
                      </a:r>
                      <a:r>
                        <a:rPr lang="ru-RU" baseline="0" dirty="0" smtClean="0"/>
                        <a:t> межевого плана, технического плана, технического паспорта (при наличии) акта согласования местоположения границ ЗУ, разрешения на ввод объекта в эксплуатацию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3480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10 440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1160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2220</a:t>
                      </a:r>
                      <a:endParaRPr lang="ru-RU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Выписка</a:t>
                      </a:r>
                      <a:r>
                        <a:rPr lang="ru-RU" baseline="0" dirty="0" smtClean="0"/>
                        <a:t> из ЕГРН об объекте недвижимости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1740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5100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1400</a:t>
                      </a:r>
                      <a:endParaRPr lang="ru-RU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Выписка из ЕГРН о содержании правоустанавливающих документов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1360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3860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1800</a:t>
                      </a:r>
                      <a:endParaRPr lang="ru-RU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Выписка из ЕГРН об основных характеристиках</a:t>
                      </a:r>
                      <a:r>
                        <a:rPr lang="ru-RU" baseline="0" dirty="0" smtClean="0"/>
                        <a:t> и зарегистрированных правах на 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920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2540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1640</a:t>
                      </a:r>
                      <a:endParaRPr lang="ru-RU" b="1" dirty="0"/>
                    </a:p>
                  </a:txBody>
                  <a:tcPr anchor="ctr"/>
                </a:tc>
              </a:tr>
              <a:tr h="273050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Выписка из ЕГРН о правах отдельного лица на имевшиеся (имеющиеся) у него  объекты недвижимости/об установленных в пользу отдельного лица ограничениях прав и (или) обременениях объекта недвижимости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4160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940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1520</a:t>
                      </a:r>
                      <a:endParaRPr lang="ru-RU" b="1" dirty="0"/>
                    </a:p>
                  </a:txBody>
                  <a:tcPr anchor="ctr"/>
                </a:tc>
              </a:tr>
              <a:tr h="1803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Выписка из ЕГРН</a:t>
                      </a:r>
                      <a:r>
                        <a:rPr lang="ru-RU" baseline="0" dirty="0" smtClean="0"/>
                        <a:t> о дате получения органом регистрации прав заявления о ГКУ и (или) ГРП и прилагаемых к нему документов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920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2540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1640</a:t>
                      </a:r>
                      <a:endParaRPr lang="ru-RU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Кадастровый план территории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3480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10 440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1400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4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949195"/>
              <a:ext cx="12192000" cy="3080385"/>
            </a:xfrm>
            <a:custGeom>
              <a:avLst/>
              <a:gdLst/>
              <a:ahLst/>
              <a:cxnLst/>
              <a:rect l="l" t="t" r="r" b="b"/>
              <a:pathLst>
                <a:path w="12192000" h="3080385">
                  <a:moveTo>
                    <a:pt x="12192000" y="0"/>
                  </a:moveTo>
                  <a:lnTo>
                    <a:pt x="0" y="0"/>
                  </a:lnTo>
                  <a:lnTo>
                    <a:pt x="0" y="3080004"/>
                  </a:lnTo>
                  <a:lnTo>
                    <a:pt x="12192000" y="30800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508" y="4189"/>
              <a:ext cx="11556492" cy="68538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762" y="202483"/>
              <a:ext cx="823880" cy="9145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6214" y="425486"/>
              <a:ext cx="1550497" cy="5789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1303" y="0"/>
              <a:ext cx="6330696" cy="68579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5116" y="1481327"/>
              <a:ext cx="3860291" cy="38587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5003" y="638555"/>
              <a:ext cx="1723644" cy="41147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96668" y="667003"/>
            <a:ext cx="1370331" cy="419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105"/>
              </a:spcBef>
            </a:pP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Управление </a:t>
            </a:r>
            <a:r>
              <a:rPr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Федеральной</a:t>
            </a:r>
            <a:r>
              <a:rPr lang="ru-RU" sz="650" spc="-1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службы</a:t>
            </a:r>
            <a:r>
              <a:rPr sz="650" spc="-165" dirty="0" smtClean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государственной регистрации, </a:t>
            </a:r>
            <a:r>
              <a:rPr sz="650" spc="-5" dirty="0">
                <a:solidFill>
                  <a:srgbClr val="FFFFFF"/>
                </a:solidFill>
                <a:latin typeface="Yu Gothic UI"/>
                <a:cs typeface="Yu Gothic UI"/>
              </a:rPr>
              <a:t> кадастра</a:t>
            </a:r>
            <a:r>
              <a:rPr sz="650" spc="-4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>
                <a:solidFill>
                  <a:srgbClr val="FFFFFF"/>
                </a:solidFill>
                <a:latin typeface="Yu Gothic UI"/>
                <a:cs typeface="Yu Gothic UI"/>
              </a:rPr>
              <a:t>и</a:t>
            </a: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картографии</a:t>
            </a:r>
            <a:endParaRPr sz="650" dirty="0" smtClean="0">
              <a:latin typeface="Yu Gothic UI"/>
              <a:cs typeface="Yu Gothic U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по </a:t>
            </a:r>
            <a:r>
              <a:rPr lang="ru-RU"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Ярославской</a:t>
            </a: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об</a:t>
            </a: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л</a:t>
            </a:r>
            <a:r>
              <a:rPr sz="650" dirty="0" smtClean="0">
                <a:solidFill>
                  <a:srgbClr val="FFFFFF"/>
                </a:solidFill>
                <a:latin typeface="Yu Gothic UI"/>
                <a:cs typeface="Yu Gothic UI"/>
              </a:rPr>
              <a:t>а</a:t>
            </a:r>
            <a:r>
              <a:rPr sz="650" spc="-5" dirty="0" smtClean="0">
                <a:solidFill>
                  <a:srgbClr val="FFFFFF"/>
                </a:solidFill>
                <a:latin typeface="Yu Gothic UI"/>
                <a:cs typeface="Yu Gothic UI"/>
              </a:rPr>
              <a:t>ст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и</a:t>
            </a:r>
            <a:endParaRPr sz="650" dirty="0">
              <a:latin typeface="Yu Gothic UI"/>
              <a:cs typeface="Yu Gothic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-1" y="1828800"/>
            <a:ext cx="6567225" cy="48609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45770">
              <a:lnSpc>
                <a:spcPct val="100000"/>
              </a:lnSpc>
              <a:spcBef>
                <a:spcPts val="105"/>
              </a:spcBef>
            </a:pPr>
            <a:endParaRPr lang="ru-RU" sz="2000" b="1" dirty="0" smtClean="0">
              <a:solidFill>
                <a:srgbClr val="008BFF"/>
              </a:solidFill>
              <a:latin typeface="Arial"/>
              <a:cs typeface="Arial"/>
            </a:endParaRPr>
          </a:p>
          <a:p>
            <a:pPr marL="12700" marR="445770" algn="ctr">
              <a:spcBef>
                <a:spcPts val="105"/>
              </a:spcBef>
            </a:pPr>
            <a:r>
              <a:rPr lang="ru-RU" sz="3200" b="1" dirty="0" smtClean="0">
                <a:solidFill>
                  <a:srgbClr val="008BFF"/>
                </a:solidFill>
                <a:latin typeface="Arial"/>
                <a:cs typeface="Arial"/>
              </a:rPr>
              <a:t>Федеральный закон от 26.12.2024 № 487-ФЗ</a:t>
            </a:r>
          </a:p>
          <a:p>
            <a:pPr marL="12700" marR="445770" algn="ctr">
              <a:spcBef>
                <a:spcPts val="105"/>
              </a:spcBef>
            </a:pPr>
            <a:r>
              <a:rPr lang="ru-RU" sz="3200" b="1" spc="-5" dirty="0" smtClean="0">
                <a:solidFill>
                  <a:srgbClr val="008BFF"/>
                </a:solidFill>
                <a:latin typeface="Arial"/>
                <a:cs typeface="Arial"/>
              </a:rPr>
              <a:t>«О внесении изменений в отдельные законодательные акты РФ»</a:t>
            </a:r>
          </a:p>
          <a:p>
            <a:pPr marL="12700" marR="445770" algn="ctr">
              <a:spcBef>
                <a:spcPts val="105"/>
              </a:spcBef>
            </a:pPr>
            <a:r>
              <a:rPr lang="ru-RU" sz="3200" b="1" spc="-5" dirty="0">
                <a:solidFill>
                  <a:srgbClr val="008BFF"/>
                </a:solidFill>
                <a:latin typeface="Arial"/>
                <a:cs typeface="Arial"/>
              </a:rPr>
              <a:t/>
            </a:r>
            <a:br>
              <a:rPr lang="ru-RU" sz="3200" b="1" spc="-5" dirty="0">
                <a:solidFill>
                  <a:srgbClr val="008BF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008BFF"/>
                </a:solidFill>
                <a:latin typeface="Arial"/>
                <a:cs typeface="Arial"/>
              </a:rPr>
              <a:t> </a:t>
            </a:r>
            <a:endParaRPr sz="20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150" dirty="0" smtClean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15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 dirty="0">
              <a:latin typeface="Microsoft Sans Serif"/>
              <a:cs typeface="Microsoft Sans Serif"/>
            </a:endParaRPr>
          </a:p>
          <a:p>
            <a:pPr marL="302895">
              <a:lnSpc>
                <a:spcPct val="100000"/>
              </a:lnSpc>
            </a:pPr>
            <a:r>
              <a:rPr sz="16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6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4" name="Graphic 38">
            <a:extLst>
              <a:ext uri="{FF2B5EF4-FFF2-40B4-BE49-F238E27FC236}">
                <a16:creationId xmlns:a16="http://schemas.microsoft.com/office/drawing/2014/main" xmlns="" id="{4AACF08B-5BF5-4B1A-D2A2-3095220A1D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61"/>
              </a:ext>
            </a:extLst>
          </a:blip>
          <a:stretch>
            <a:fillRect/>
          </a:stretch>
        </p:blipFill>
        <p:spPr>
          <a:xfrm>
            <a:off x="8022084" y="1885561"/>
            <a:ext cx="2405432" cy="3125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8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Изменения в Земельный кодекс РФ – с 01.03.2025</a:t>
            </a:r>
            <a:r>
              <a:rPr lang="en-US" sz="3200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 </a:t>
            </a:r>
            <a:endParaRPr lang="ru-RU" sz="3200" dirty="0">
              <a:solidFill>
                <a:srgbClr val="5B9BD5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892482"/>
            <a:ext cx="11797585" cy="504692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Tx/>
              <a:buAutoNum type="arabicParenR"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Закреплена </a:t>
            </a:r>
            <a:r>
              <a:rPr lang="ru-RU" sz="2800" u="sng" dirty="0" smtClean="0">
                <a:solidFill>
                  <a:prstClr val="black"/>
                </a:solidFill>
                <a:latin typeface="Calibri" panose="020F0502020204030204"/>
              </a:rPr>
              <a:t>обязанность использовать ЗУ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не только в соответствии с целевым назначением, но и </a:t>
            </a:r>
            <a:r>
              <a:rPr lang="ru-RU" sz="2800" u="sng" dirty="0" smtClean="0">
                <a:solidFill>
                  <a:srgbClr val="0070C0"/>
                </a:solidFill>
                <a:latin typeface="Calibri" panose="020F0502020204030204"/>
              </a:rPr>
              <a:t>разрешенным использованием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2) </a:t>
            </a:r>
            <a:r>
              <a:rPr lang="ru-RU" sz="2800" u="sng" dirty="0" smtClean="0">
                <a:solidFill>
                  <a:srgbClr val="0070C0"/>
                </a:solidFill>
                <a:latin typeface="Calibri" panose="020F0502020204030204"/>
              </a:rPr>
              <a:t>Изменения в части ГЗН и МЗК</a:t>
            </a:r>
            <a:r>
              <a:rPr lang="ru-RU" sz="2800" u="sng" dirty="0" smtClean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u-RU" sz="2800" u="sng" dirty="0" smtClean="0">
                <a:solidFill>
                  <a:prstClr val="black"/>
                </a:solidFill>
                <a:latin typeface="Calibri" panose="020F0502020204030204"/>
              </a:rPr>
              <a:t>предписание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 может выдано также </a:t>
            </a:r>
            <a:r>
              <a:rPr lang="ru-RU" sz="2800" u="sng" dirty="0" smtClean="0">
                <a:solidFill>
                  <a:prstClr val="black"/>
                </a:solidFill>
                <a:latin typeface="Calibri" panose="020F0502020204030204"/>
              </a:rPr>
              <a:t>в ходе наблюдения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 за соблюдением обязательных требований;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е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сли </a:t>
            </a:r>
            <a:r>
              <a:rPr lang="ru-RU" sz="2800" u="sng" dirty="0" smtClean="0">
                <a:solidFill>
                  <a:prstClr val="black"/>
                </a:solidFill>
                <a:latin typeface="Calibri" panose="020F0502020204030204"/>
              </a:rPr>
              <a:t>полномочия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 по МЗК </a:t>
            </a:r>
            <a:r>
              <a:rPr lang="ru-RU" sz="2800" u="sng" dirty="0" smtClean="0">
                <a:solidFill>
                  <a:prstClr val="black"/>
                </a:solidFill>
                <a:latin typeface="Calibri" panose="020F0502020204030204"/>
              </a:rPr>
              <a:t>у субъекта РФ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, то </a:t>
            </a:r>
            <a:r>
              <a:rPr lang="ru-RU" sz="2800" u="sng" dirty="0" smtClean="0">
                <a:solidFill>
                  <a:prstClr val="black"/>
                </a:solidFill>
                <a:latin typeface="Calibri" panose="020F0502020204030204"/>
              </a:rPr>
              <a:t>положение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 об МЗК </a:t>
            </a:r>
            <a:r>
              <a:rPr lang="ru-RU" sz="2800" u="sng" dirty="0" smtClean="0">
                <a:solidFill>
                  <a:prstClr val="black"/>
                </a:solidFill>
                <a:latin typeface="Calibri" panose="020F0502020204030204"/>
              </a:rPr>
              <a:t>утверждается ОГВ субъекта РФ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800" u="sng" dirty="0" smtClean="0">
                <a:solidFill>
                  <a:prstClr val="black"/>
                </a:solidFill>
                <a:latin typeface="Calibri" panose="020F0502020204030204"/>
              </a:rPr>
              <a:t>уточняются положения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, касающиеся действий уполномоченных органов при выявления нарушений обязательных требований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ru-RU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64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Федеральный закон № 137-ФЗ «О введении в действие Земельного кодекса РФ» – с 01.03.2025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892482"/>
            <a:ext cx="11797585" cy="504692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П. 7.1 ст. 3 Федерального закона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от 25.10.2001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№ 137-ФЗ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«О введении в действие Земельного кодекса РФ»: </a:t>
            </a:r>
          </a:p>
          <a:p>
            <a:pPr algn="just"/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Если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у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собственника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здания, сооружения, помещения, машино-места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отсутствуют права на ЗУ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находящийся в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государственной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или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муниципальной собственности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он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обязан приобрести ЗУ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 собственность или в аренду в соответствии с ЗК РФ,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за исключением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случаев, если для возникновения прав на такие ЗУ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предоставление ЗУ не треб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уется.</a:t>
            </a:r>
          </a:p>
        </p:txBody>
      </p:sp>
    </p:spTree>
    <p:extLst>
      <p:ext uri="{BB962C8B-B14F-4D97-AF65-F5344CB8AC3E}">
        <p14:creationId xmlns:p14="http://schemas.microsoft.com/office/powerpoint/2010/main" val="28364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Градостроительный кодекс РФ – с 01.03.2025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813603"/>
            <a:ext cx="11797585" cy="57717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Осуществление подготовки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проектной документации не требуется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при строительстве, реконструкции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объекта ИЖС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садового дома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гаража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хозпостроек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на ЗУ, предназначенных для ИЖС, ведения ЛПХ, ведения гражданами садоводства для собственных нужд, для строительства гаражей для собственных нужд.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2)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Строительство, реконструкция считаются завершенными со дня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олучения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разрешения на ввод в эксплуатацию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;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олучения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уведомления о соответствии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построенных, реконструированных объекта ИЖС или садового дома;</a:t>
            </a:r>
          </a:p>
          <a:p>
            <a:pPr marL="457200" indent="-457200">
              <a:buFontTx/>
              <a:buChar char="-"/>
            </a:pPr>
            <a:r>
              <a:rPr lang="ru-RU" sz="2800" u="sng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существления ГКУ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если не требуется получение разрешения на строительство и (или) подготовка проектной документации.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3)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Эксплуатация зданий, сооружений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д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олжна осуществляться с соблюдением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целевого назначения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разрешенного использования ЗУ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д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опускается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после окончания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строительства, реконструкции 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возникновения прав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4) Положения в части осуществления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ГРП собственности на реконструированные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здание, сооружение, помещения, машино-места применяются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только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в случае, если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созданы или прекратили существование помещения или машино-места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 ином случае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на основании разрешения на ввод объекта в эксплуатацию осуществляется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ГКУ в связи с изменением характеристик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47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Федеральный закон № 218-ФЗ «О государственной регистрации недвижимости» – с 01.03.2025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892482"/>
            <a:ext cx="11797585" cy="579354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Дополняются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положения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статьи 26 ФЗ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от 13.07.2025 №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218-ФЗ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Осуществление ГКУ и (или) ГРП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приостанавливается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в случае, если: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rgbClr val="0070C0"/>
                </a:solidFill>
                <a:latin typeface="+mn-lt"/>
              </a:rPr>
              <a:t>в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 ЕГРН отсутствуют сведения о местоположении границ ЗУ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являющегося предметом договора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на основании которого осуществляется ГРП, ограничение прав, обременение ЗУ,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за исключением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осуществления государственной регистрации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сервитута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в отношении такого ЗУ;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rgbClr val="0070C0"/>
                </a:solidFill>
                <a:latin typeface="+mn-lt"/>
              </a:rPr>
              <a:t>в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 ЕГРН отсутствуют сведения о местоположении границ ЗУ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на котором расположены здание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сооружение, объект незавершенного строительства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(за исключением линейных объектов), для осуществления ГКУ и (или) ГРП на которые подано заявление,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кроме случаев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если заявление подано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 связи прекращением их существования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7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Федеральный закон № 218-ФЗ «О государственной регистрации недвижимости» – с 01.03.2025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696285"/>
            <a:ext cx="11797585" cy="587229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Уточняются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дополняются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положения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статьи 69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ФЗ №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218-ФЗ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514350" indent="-514350" algn="just">
              <a:buAutoNum type="arabicParenR"/>
            </a:pP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Внесение в ЕГРН сведений о РУОН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 соответствии с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заявлением о внесении сведений о РУОН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осуществляется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на основании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документа, устанавливающего или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подтверждающего право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на ЗУ и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межевого плана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 отношении ЗУ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rgbClr val="0070C0"/>
                </a:solidFill>
                <a:latin typeface="+mn-lt"/>
              </a:rPr>
              <a:t>п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равоустанавливающего документа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на ОН и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технического плана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 отношении ОН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Указание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кадастрового номера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 МП, ТП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не требуется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2)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Перечень оснований для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принятия органом регистрации прав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решения об отказе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во внесении в ЕГРН сведений о РУОН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дополнен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случаями, когда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вместе с заявлением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о внесении сведений о РУОН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не представлен межевой план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(в отношении ЗУ),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технический план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(в отношении ОН).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3)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Указанные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правила не применяются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- если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заявление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представлено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уполномоченным органом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 результате выполнения мероприятий по обеспечению внесения в ЕГРН сведений о выявленных правообладателях РУОН в соответствии со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ст. 69.1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ФЗ № 218-ФЗ;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- если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заявление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 внесении сведений о РУОН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подано заинтересованным лицом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(в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</a:rPr>
              <a:t>т.ч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равообладателем, КИ, уполномоченным органом) в связи с необходимостью последующего </a:t>
            </a:r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выполнения ККР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78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4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949195"/>
              <a:ext cx="12192000" cy="3080385"/>
            </a:xfrm>
            <a:custGeom>
              <a:avLst/>
              <a:gdLst/>
              <a:ahLst/>
              <a:cxnLst/>
              <a:rect l="l" t="t" r="r" b="b"/>
              <a:pathLst>
                <a:path w="12192000" h="3080385">
                  <a:moveTo>
                    <a:pt x="12192000" y="0"/>
                  </a:moveTo>
                  <a:lnTo>
                    <a:pt x="0" y="0"/>
                  </a:lnTo>
                  <a:lnTo>
                    <a:pt x="0" y="3080004"/>
                  </a:lnTo>
                  <a:lnTo>
                    <a:pt x="12192000" y="30800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508" y="4189"/>
              <a:ext cx="11556492" cy="68538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762" y="202483"/>
              <a:ext cx="823880" cy="9145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6214" y="425486"/>
              <a:ext cx="1550497" cy="5789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1303" y="0"/>
              <a:ext cx="6330696" cy="68579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5116" y="1481327"/>
              <a:ext cx="3860291" cy="38587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5003" y="638555"/>
              <a:ext cx="1723644" cy="41147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96668" y="667003"/>
            <a:ext cx="1370331" cy="419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105"/>
              </a:spcBef>
            </a:pP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Управление </a:t>
            </a:r>
            <a:r>
              <a:rPr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Федеральной</a:t>
            </a:r>
            <a:r>
              <a:rPr lang="ru-RU" sz="650" spc="-1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службы</a:t>
            </a:r>
            <a:r>
              <a:rPr sz="650" spc="-165" dirty="0" smtClean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государственной регистрации, </a:t>
            </a:r>
            <a:r>
              <a:rPr sz="650" spc="-5" dirty="0">
                <a:solidFill>
                  <a:srgbClr val="FFFFFF"/>
                </a:solidFill>
                <a:latin typeface="Yu Gothic UI"/>
                <a:cs typeface="Yu Gothic UI"/>
              </a:rPr>
              <a:t> кадастра</a:t>
            </a:r>
            <a:r>
              <a:rPr sz="650" spc="-4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>
                <a:solidFill>
                  <a:srgbClr val="FFFFFF"/>
                </a:solidFill>
                <a:latin typeface="Yu Gothic UI"/>
                <a:cs typeface="Yu Gothic UI"/>
              </a:rPr>
              <a:t>и</a:t>
            </a:r>
            <a:r>
              <a:rPr sz="650" spc="-10" dirty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картографии</a:t>
            </a:r>
            <a:endParaRPr sz="650" dirty="0" smtClean="0">
              <a:latin typeface="Yu Gothic UI"/>
              <a:cs typeface="Yu Gothic U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по </a:t>
            </a:r>
            <a:r>
              <a:rPr lang="ru-RU" sz="650" spc="-10" dirty="0" smtClean="0">
                <a:solidFill>
                  <a:srgbClr val="FFFFFF"/>
                </a:solidFill>
                <a:latin typeface="Yu Gothic UI"/>
                <a:cs typeface="Yu Gothic UI"/>
              </a:rPr>
              <a:t>Ярославской</a:t>
            </a: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 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об</a:t>
            </a:r>
            <a:r>
              <a:rPr sz="650" spc="-20" dirty="0" smtClean="0">
                <a:solidFill>
                  <a:srgbClr val="FFFFFF"/>
                </a:solidFill>
                <a:latin typeface="Yu Gothic UI"/>
                <a:cs typeface="Yu Gothic UI"/>
              </a:rPr>
              <a:t>л</a:t>
            </a:r>
            <a:r>
              <a:rPr sz="650" dirty="0" smtClean="0">
                <a:solidFill>
                  <a:srgbClr val="FFFFFF"/>
                </a:solidFill>
                <a:latin typeface="Yu Gothic UI"/>
                <a:cs typeface="Yu Gothic UI"/>
              </a:rPr>
              <a:t>а</a:t>
            </a:r>
            <a:r>
              <a:rPr sz="650" spc="-5" dirty="0" smtClean="0">
                <a:solidFill>
                  <a:srgbClr val="FFFFFF"/>
                </a:solidFill>
                <a:latin typeface="Yu Gothic UI"/>
                <a:cs typeface="Yu Gothic UI"/>
              </a:rPr>
              <a:t>ст</a:t>
            </a:r>
            <a:r>
              <a:rPr sz="650" spc="-15" dirty="0" smtClean="0">
                <a:solidFill>
                  <a:srgbClr val="FFFFFF"/>
                </a:solidFill>
                <a:latin typeface="Yu Gothic UI"/>
                <a:cs typeface="Yu Gothic UI"/>
              </a:rPr>
              <a:t>и</a:t>
            </a:r>
            <a:endParaRPr sz="650" dirty="0">
              <a:latin typeface="Yu Gothic UI"/>
              <a:cs typeface="Yu Gothic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-1" y="1828800"/>
            <a:ext cx="6567225" cy="48609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45770">
              <a:lnSpc>
                <a:spcPct val="100000"/>
              </a:lnSpc>
              <a:spcBef>
                <a:spcPts val="105"/>
              </a:spcBef>
            </a:pPr>
            <a:endParaRPr lang="ru-RU" sz="2000" b="1" dirty="0" smtClean="0">
              <a:solidFill>
                <a:srgbClr val="008BFF"/>
              </a:solidFill>
              <a:latin typeface="Arial"/>
              <a:cs typeface="Arial"/>
            </a:endParaRPr>
          </a:p>
          <a:p>
            <a:pPr marL="12700" marR="445770" algn="ctr">
              <a:spcBef>
                <a:spcPts val="105"/>
              </a:spcBef>
            </a:pPr>
            <a:r>
              <a:rPr lang="ru-RU" sz="3200" b="1" dirty="0" smtClean="0">
                <a:solidFill>
                  <a:srgbClr val="008BFF"/>
                </a:solidFill>
                <a:latin typeface="Arial"/>
                <a:cs typeface="Arial"/>
              </a:rPr>
              <a:t>Федеральный закон от </a:t>
            </a:r>
            <a:r>
              <a:rPr lang="en-US" sz="3200" b="1" dirty="0" smtClean="0">
                <a:solidFill>
                  <a:srgbClr val="008BFF"/>
                </a:solidFill>
                <a:latin typeface="Arial"/>
                <a:cs typeface="Arial"/>
              </a:rPr>
              <a:t>13</a:t>
            </a:r>
            <a:r>
              <a:rPr lang="ru-RU" sz="3200" b="1" dirty="0" smtClean="0">
                <a:solidFill>
                  <a:srgbClr val="008BFF"/>
                </a:solidFill>
                <a:latin typeface="Arial"/>
                <a:cs typeface="Arial"/>
              </a:rPr>
              <a:t>.12.2024 № 459-ФЗ</a:t>
            </a:r>
          </a:p>
          <a:p>
            <a:pPr marL="12700" marR="445770" algn="ctr">
              <a:spcBef>
                <a:spcPts val="105"/>
              </a:spcBef>
            </a:pPr>
            <a:r>
              <a:rPr lang="ru-RU" sz="3200" b="1" spc="-5" dirty="0" smtClean="0">
                <a:solidFill>
                  <a:srgbClr val="008BFF"/>
                </a:solidFill>
                <a:latin typeface="Arial"/>
                <a:cs typeface="Arial"/>
              </a:rPr>
              <a:t>«О внесении изменения в статью 574 части второй Гражданского кодекса РФ»</a:t>
            </a:r>
          </a:p>
          <a:p>
            <a:pPr marL="12700" marR="445770" algn="ctr">
              <a:spcBef>
                <a:spcPts val="105"/>
              </a:spcBef>
            </a:pPr>
            <a:r>
              <a:rPr lang="ru-RU" sz="3200" b="1" spc="-5" dirty="0">
                <a:solidFill>
                  <a:srgbClr val="008BFF"/>
                </a:solidFill>
                <a:latin typeface="Arial"/>
                <a:cs typeface="Arial"/>
              </a:rPr>
              <a:t/>
            </a:r>
            <a:br>
              <a:rPr lang="ru-RU" sz="3200" b="1" spc="-5" dirty="0">
                <a:solidFill>
                  <a:srgbClr val="008BF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008BFF"/>
                </a:solidFill>
                <a:latin typeface="Arial"/>
                <a:cs typeface="Arial"/>
              </a:rPr>
              <a:t> </a:t>
            </a:r>
            <a:endParaRPr sz="20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150" dirty="0" smtClean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15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 dirty="0">
              <a:latin typeface="Microsoft Sans Serif"/>
              <a:cs typeface="Microsoft Sans Serif"/>
            </a:endParaRPr>
          </a:p>
          <a:p>
            <a:pPr marL="302895">
              <a:lnSpc>
                <a:spcPct val="100000"/>
              </a:lnSpc>
            </a:pPr>
            <a:r>
              <a:rPr sz="16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6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4" name="Graphic 38">
            <a:extLst>
              <a:ext uri="{FF2B5EF4-FFF2-40B4-BE49-F238E27FC236}">
                <a16:creationId xmlns:a16="http://schemas.microsoft.com/office/drawing/2014/main" xmlns="" id="{4AACF08B-5BF5-4B1A-D2A2-3095220A1D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61"/>
              </a:ext>
            </a:extLst>
          </a:blip>
          <a:stretch>
            <a:fillRect/>
          </a:stretch>
        </p:blipFill>
        <p:spPr>
          <a:xfrm>
            <a:off x="8022084" y="1885561"/>
            <a:ext cx="2405432" cy="3125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6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8" y="-11896"/>
            <a:ext cx="11178199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Изменения в Гражданский кодекс РФ – с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13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.0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.2025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1891" y="892482"/>
            <a:ext cx="11797585" cy="504692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Уточняются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положения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пункта 3 статьи 574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Гражданского кодекса РФ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just"/>
            <a:r>
              <a:rPr lang="ru-RU" sz="2800" dirty="0">
                <a:solidFill>
                  <a:srgbClr val="0070C0"/>
                </a:solidFill>
                <a:latin typeface="+mn-lt"/>
              </a:rPr>
              <a:t>Договор дарения недвижимого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имущества, заключенный </a:t>
            </a:r>
            <a:r>
              <a:rPr lang="ru-RU" sz="2800" u="sng" dirty="0">
                <a:solidFill>
                  <a:schemeClr val="tx1"/>
                </a:solidFill>
                <a:latin typeface="+mn-lt"/>
              </a:rPr>
              <a:t>между гражданами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, подлежит 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>нотариальному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удостоверению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ru-RU" sz="2800" u="sng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При этом, </a:t>
            </a:r>
            <a:r>
              <a:rPr lang="ru-RU" sz="2800" i="1" u="sng" dirty="0" smtClean="0">
                <a:solidFill>
                  <a:schemeClr val="tx1"/>
                </a:solidFill>
                <a:latin typeface="+mn-lt"/>
              </a:rPr>
              <a:t>переход права собственности 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в соответствии с договором дарения </a:t>
            </a:r>
            <a:r>
              <a:rPr lang="ru-RU" sz="2800" i="1" u="sng" dirty="0" smtClean="0">
                <a:solidFill>
                  <a:schemeClr val="tx1"/>
                </a:solidFill>
                <a:latin typeface="+mn-lt"/>
              </a:rPr>
              <a:t>подлежит государственной регистрации 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в порядке, установленном ФЗ от 13.07.2015 № 218-ФЗ «О государственной регистрации недвижимости».</a:t>
            </a:r>
          </a:p>
        </p:txBody>
      </p:sp>
    </p:spTree>
    <p:extLst>
      <p:ext uri="{BB962C8B-B14F-4D97-AF65-F5344CB8AC3E}">
        <p14:creationId xmlns:p14="http://schemas.microsoft.com/office/powerpoint/2010/main" val="28008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23183</TotalTime>
  <Words>1246</Words>
  <Application>Microsoft Office PowerPoint</Application>
  <PresentationFormat>Широкоэкранный</PresentationFormat>
  <Paragraphs>159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Yu Gothic UI</vt:lpstr>
      <vt:lpstr>Arial</vt:lpstr>
      <vt:lpstr>Arial Black</vt:lpstr>
      <vt:lpstr>Arial Narrow</vt:lpstr>
      <vt:lpstr>Calibri</vt:lpstr>
      <vt:lpstr>Calibri Light</vt:lpstr>
      <vt:lpstr>Century Gothic</vt:lpstr>
      <vt:lpstr>Georgia</vt:lpstr>
      <vt:lpstr>Microsoft Sans Serif</vt:lpstr>
      <vt:lpstr>Times New Roman</vt:lpstr>
      <vt:lpstr>Wingdings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«Земля для туризма»</dc:title>
  <dc:creator>Паршков Роман Сергеевич</dc:creator>
  <cp:lastModifiedBy>Пользователь Windows</cp:lastModifiedBy>
  <cp:revision>294</cp:revision>
  <cp:lastPrinted>2025-02-20T15:03:15Z</cp:lastPrinted>
  <dcterms:created xsi:type="dcterms:W3CDTF">2023-01-31T12:12:22Z</dcterms:created>
  <dcterms:modified xsi:type="dcterms:W3CDTF">2025-02-25T03:17:30Z</dcterms:modified>
</cp:coreProperties>
</file>