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12192000" cy="6858000"/>
  <p:defaultTextStyle>
    <a:defPPr>
      <a:defRPr lang="ru-RU"/>
    </a:defPPr>
    <a:lvl1pPr marL="0" algn="l" defTabSz="465659">
      <a:defRPr sz="950">
        <a:solidFill>
          <a:schemeClr val="tx1"/>
        </a:solidFill>
        <a:latin typeface="+mn-lt"/>
        <a:ea typeface="+mn-ea"/>
        <a:cs typeface="+mn-cs"/>
      </a:defRPr>
    </a:lvl1pPr>
    <a:lvl2pPr marL="232829" algn="l" defTabSz="465659">
      <a:defRPr sz="950">
        <a:solidFill>
          <a:schemeClr val="tx1"/>
        </a:solidFill>
        <a:latin typeface="+mn-lt"/>
        <a:ea typeface="+mn-ea"/>
        <a:cs typeface="+mn-cs"/>
      </a:defRPr>
    </a:lvl2pPr>
    <a:lvl3pPr marL="465659" algn="l" defTabSz="465659">
      <a:defRPr sz="950">
        <a:solidFill>
          <a:schemeClr val="tx1"/>
        </a:solidFill>
        <a:latin typeface="+mn-lt"/>
        <a:ea typeface="+mn-ea"/>
        <a:cs typeface="+mn-cs"/>
      </a:defRPr>
    </a:lvl3pPr>
    <a:lvl4pPr marL="698488" algn="l" defTabSz="465659">
      <a:defRPr sz="950">
        <a:solidFill>
          <a:schemeClr val="tx1"/>
        </a:solidFill>
        <a:latin typeface="+mn-lt"/>
        <a:ea typeface="+mn-ea"/>
        <a:cs typeface="+mn-cs"/>
      </a:defRPr>
    </a:lvl4pPr>
    <a:lvl5pPr marL="931318" algn="l" defTabSz="465659">
      <a:defRPr sz="950">
        <a:solidFill>
          <a:schemeClr val="tx1"/>
        </a:solidFill>
        <a:latin typeface="+mn-lt"/>
        <a:ea typeface="+mn-ea"/>
        <a:cs typeface="+mn-cs"/>
      </a:defRPr>
    </a:lvl5pPr>
    <a:lvl6pPr marL="1164147" algn="l" defTabSz="465659">
      <a:defRPr sz="950">
        <a:solidFill>
          <a:schemeClr val="tx1"/>
        </a:solidFill>
        <a:latin typeface="+mn-lt"/>
        <a:ea typeface="+mn-ea"/>
        <a:cs typeface="+mn-cs"/>
      </a:defRPr>
    </a:lvl6pPr>
    <a:lvl7pPr marL="1396977" algn="l" defTabSz="465659">
      <a:defRPr sz="950">
        <a:solidFill>
          <a:schemeClr val="tx1"/>
        </a:solidFill>
        <a:latin typeface="+mn-lt"/>
        <a:ea typeface="+mn-ea"/>
        <a:cs typeface="+mn-cs"/>
      </a:defRPr>
    </a:lvl7pPr>
    <a:lvl8pPr marL="1629806" algn="l" defTabSz="465659">
      <a:defRPr sz="950">
        <a:solidFill>
          <a:schemeClr val="tx1"/>
        </a:solidFill>
        <a:latin typeface="+mn-lt"/>
        <a:ea typeface="+mn-ea"/>
        <a:cs typeface="+mn-cs"/>
      </a:defRPr>
    </a:lvl8pPr>
    <a:lvl9pPr marL="1862633" algn="l" defTabSz="465659">
      <a:defRPr sz="95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9">
          <p15:clr>
            <a:srgbClr val="A4A3A4"/>
          </p15:clr>
        </p15:guide>
        <p15:guide id="2" orient="horz" pos="3279">
          <p15:clr>
            <a:srgbClr val="A4A3A4"/>
          </p15:clr>
        </p15:guide>
        <p15:guide id="3" orient="horz" pos="4178">
          <p15:clr>
            <a:srgbClr val="A4A3A4"/>
          </p15:clr>
        </p15:guide>
        <p15:guide id="4" pos="3659">
          <p15:clr>
            <a:srgbClr val="A4A3A4"/>
          </p15:clr>
        </p15:guide>
        <p15:guide id="5" pos="166">
          <p15:clr>
            <a:srgbClr val="A4A3A4"/>
          </p15:clr>
        </p15:guide>
        <p15:guide id="6" orient="horz" pos="1101">
          <p15:clr>
            <a:srgbClr val="A4A3A4"/>
          </p15:clr>
        </p15:guide>
        <p15:guide id="7" orient="horz" pos="1480">
          <p15:clr>
            <a:srgbClr val="A4A3A4"/>
          </p15:clr>
        </p15:guide>
        <p15:guide id="8" orient="horz" pos="1865">
          <p15:clr>
            <a:srgbClr val="A4A3A4"/>
          </p15:clr>
        </p15:guide>
        <p15:guide id="9" orient="horz" pos="2228">
          <p15:clr>
            <a:srgbClr val="A4A3A4"/>
          </p15:clr>
        </p15:guide>
        <p15:guide id="10" orient="horz" pos="2591">
          <p15:clr>
            <a:srgbClr val="A4A3A4"/>
          </p15:clr>
        </p15:guide>
        <p15:guide id="11" orient="horz" pos="2916">
          <p15:clr>
            <a:srgbClr val="A4A3A4"/>
          </p15:clr>
        </p15:guide>
        <p15:guide id="12" orient="horz" pos="3612">
          <p15:clr>
            <a:srgbClr val="A4A3A4"/>
          </p15:clr>
        </p15:guide>
        <p15:guide id="13" orient="horz" pos="3975">
          <p15:clr>
            <a:srgbClr val="A4A3A4"/>
          </p15:clr>
        </p15:guide>
        <p15:guide id="14" pos="4052">
          <p15:clr>
            <a:srgbClr val="A4A3A4"/>
          </p15:clr>
        </p15:guide>
        <p15:guide id="15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829"/>
        <p:guide orient="horz" pos="3279"/>
        <p:guide orient="horz" pos="4178"/>
        <p:guide pos="3659"/>
        <p:guide pos="166"/>
        <p:guide orient="horz" pos="1101"/>
        <p:guide orient="horz" pos="1480"/>
        <p:guide orient="horz" pos="1865"/>
        <p:guide orient="horz" pos="2228"/>
        <p:guide orient="horz" pos="2591"/>
        <p:guide orient="horz" pos="2916"/>
        <p:guide orient="horz" pos="3612"/>
        <p:guide orient="horz" pos="3975"/>
        <p:guide pos="40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media3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media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media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media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" name="Рисунок 12"/>
          <p:cNvPicPr>
            <a:picLocks noChangeAspect="1"/>
          </p:cNvPicPr>
          <p:nvPr userDrawn="1"/>
        </p:nvPicPr>
        <p:blipFill>
          <a:blip r:embed="rId2"/>
          <a:srcRect t="-62" r="3286" b="1"/>
          <a:stretch/>
        </p:blipFill>
        <p:spPr bwMode="auto">
          <a:xfrm>
            <a:off x="632606" y="1"/>
            <a:ext cx="11559396" cy="6859967"/>
          </a:xfrm>
          <a:prstGeom prst="rect">
            <a:avLst/>
          </a:prstGeom>
        </p:spPr>
      </p:pic>
      <p:pic>
        <p:nvPicPr>
          <p:cNvPr id="9" name="Graphic 8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4"/>
              </a:ext>
            </a:extLst>
          </a:blip>
          <a:stretch/>
        </p:blipFill>
        <p:spPr bwMode="auto">
          <a:xfrm>
            <a:off x="6982705" y="1140655"/>
            <a:ext cx="4576689" cy="4576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294281" y="219953"/>
            <a:ext cx="2376347" cy="76366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 bwMode="auto">
          <a:xfrm>
            <a:off x="0" y="822960"/>
            <a:ext cx="12192000" cy="6035039"/>
          </a:xfrm>
          <a:prstGeom prst="rect">
            <a:avLst/>
          </a:prstGeom>
          <a:gradFill>
            <a:gsLst>
              <a:gs pos="0">
                <a:srgbClr val="007AFF"/>
              </a:gs>
              <a:gs pos="100000">
                <a:srgbClr val="00CC99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9" y="6334128"/>
            <a:ext cx="2743200" cy="365125"/>
          </a:xfrm>
        </p:spPr>
        <p:txBody>
          <a:bodyPr/>
          <a:lstStyle>
            <a:lvl1pPr>
              <a:defRPr sz="14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ACA335-37F7-42C7-872A-92C3D7072F89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1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/>
            </a:pPr>
            <a:endParaRPr lang="ru-RU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9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9" y="6334128"/>
            <a:ext cx="2743200" cy="365125"/>
          </a:xfrm>
        </p:spPr>
        <p:txBody>
          <a:bodyPr/>
          <a:lstStyle>
            <a:lvl1pPr>
              <a:defRPr sz="14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ACA335-37F7-42C7-872A-92C3D7072F89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1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/>
            </a:pPr>
            <a:endParaRPr lang="ru-RU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5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rcRect r="15688"/>
          <a:stretch/>
        </p:blipFill>
        <p:spPr bwMode="auto">
          <a:xfrm>
            <a:off x="-1" y="6089269"/>
            <a:ext cx="12192001" cy="7687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rcRect r="24893" b="82953"/>
          <a:stretch/>
        </p:blipFill>
        <p:spPr bwMode="auto">
          <a:xfrm>
            <a:off x="4408528" y="5844688"/>
            <a:ext cx="7783472" cy="1013309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0DBE21CA-A3FE-4309-958A-99CD00563680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6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5"/>
          <a:srcRect b="18390"/>
          <a:stretch/>
        </p:blipFill>
        <p:spPr bwMode="auto">
          <a:xfrm>
            <a:off x="175392" y="143261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rcRect l="32345" b="88978"/>
          <a:stretch/>
        </p:blipFill>
        <p:spPr bwMode="auto">
          <a:xfrm>
            <a:off x="1" y="6219829"/>
            <a:ext cx="7011051" cy="65517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_Титульный слайд">
    <p:bg>
      <p:bgPr>
        <a:gradFill>
          <a:gsLst>
            <a:gs pos="0">
              <a:srgbClr val="008C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/>
          <p:nvPr/>
        </p:nvSpPr>
        <p:spPr bwMode="auto">
          <a:xfrm>
            <a:off x="379185" y="5965825"/>
            <a:ext cx="5716815" cy="390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sz="1400"/>
          </a:p>
        </p:txBody>
      </p:sp>
      <p:sp>
        <p:nvSpPr>
          <p:cNvPr id="12" name="Прямоугольник 10"/>
          <p:cNvSpPr/>
          <p:nvPr/>
        </p:nvSpPr>
        <p:spPr bwMode="auto"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0" y="-1"/>
            <a:ext cx="1638300" cy="6858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2"/>
          <p:cNvPicPr>
            <a:picLocks noChangeAspect="1"/>
          </p:cNvPicPr>
          <p:nvPr/>
        </p:nvPicPr>
        <p:blipFill>
          <a:blip r:embed="rId2"/>
          <a:srcRect t="-62" r="3286" b="1"/>
          <a:stretch/>
        </p:blipFill>
        <p:spPr bwMode="auto">
          <a:xfrm>
            <a:off x="635918" y="0"/>
            <a:ext cx="11556082" cy="6858000"/>
          </a:xfrm>
          <a:prstGeom prst="rect">
            <a:avLst/>
          </a:prstGeom>
        </p:spPr>
      </p:pic>
      <p:pic>
        <p:nvPicPr>
          <p:cNvPr id="20" name="Рисунок 9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87391" y="202346"/>
            <a:ext cx="2498383" cy="91435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61721" y="0"/>
            <a:ext cx="6470589" cy="6858000"/>
          </a:xfrm>
          <a:prstGeom prst="rect">
            <a:avLst/>
          </a:prstGeom>
        </p:spPr>
      </p:pic>
      <p:pic>
        <p:nvPicPr>
          <p:cNvPr id="22" name="Graphic 8"/>
          <p:cNvPicPr>
            <a:picLocks noChangeAspect="1"/>
          </p:cNvPicPr>
          <p:nvPr/>
        </p:nvPicPr>
        <p:blipFill>
          <a:blip/>
          <a:stretch/>
        </p:blipFill>
        <p:spPr bwMode="auto">
          <a:xfrm>
            <a:off x="7405455" y="1480906"/>
            <a:ext cx="3859200" cy="38592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Custom Layout">
    <p:bg>
      <p:bgPr>
        <a:gradFill>
          <a:gsLst>
            <a:gs pos="0">
              <a:srgbClr val="007AFF"/>
            </a:gs>
            <a:gs pos="100000">
              <a:schemeClr val="accent1">
                <a:lumMod val="60000"/>
                <a:lumOff val="4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Прямоугольник 10"/>
          <p:cNvSpPr/>
          <p:nvPr/>
        </p:nvSpPr>
        <p:spPr bwMode="auto">
          <a:xfrm>
            <a:off x="0" y="1949757"/>
            <a:ext cx="12192000" cy="3079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656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95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-1" y="1906514"/>
            <a:ext cx="12202409" cy="30283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924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700" b="0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10" name="Рисунок 12"/>
          <p:cNvPicPr>
            <a:picLocks noChangeAspect="1"/>
          </p:cNvPicPr>
          <p:nvPr userDrawn="1"/>
        </p:nvPicPr>
        <p:blipFill>
          <a:blip r:embed="rId2"/>
          <a:srcRect t="-62" r="3286" b="1"/>
          <a:stretch/>
        </p:blipFill>
        <p:spPr bwMode="auto">
          <a:xfrm>
            <a:off x="622737" y="2"/>
            <a:ext cx="11569265" cy="6865823"/>
          </a:xfrm>
          <a:prstGeom prst="rect">
            <a:avLst/>
          </a:prstGeom>
        </p:spPr>
      </p:pic>
      <p:pic>
        <p:nvPicPr>
          <p:cNvPr id="12" name="Graphic 8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6982705" y="1140655"/>
            <a:ext cx="4576689" cy="457668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294281" y="219953"/>
            <a:ext cx="2376347" cy="763666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lum bright="13000" contrast="15000"/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rcRect r="15688"/>
          <a:stretch/>
        </p:blipFill>
        <p:spPr bwMode="auto">
          <a:xfrm>
            <a:off x="-1" y="6089269"/>
            <a:ext cx="12192001" cy="768731"/>
          </a:xfrm>
          <a:prstGeom prst="rect">
            <a:avLst/>
          </a:prstGeom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2AEBC476-9252-C343-9FCE-489A77E2EA66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4" name="Picture 3" descr="Logo&#10;&#10;Description automatically generated"/>
          <p:cNvPicPr>
            <a:picLocks noChangeAspect="1"/>
          </p:cNvPicPr>
          <p:nvPr/>
        </p:nvPicPr>
        <p:blipFill>
          <a:blip r:embed="rId4"/>
          <a:srcRect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rcRect l="32345" b="88978"/>
          <a:stretch/>
        </p:blipFill>
        <p:spPr bwMode="auto">
          <a:xfrm>
            <a:off x="1" y="6219828"/>
            <a:ext cx="7011051" cy="6551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rcRect r="24893" b="82953"/>
          <a:stretch/>
        </p:blipFill>
        <p:spPr bwMode="auto">
          <a:xfrm>
            <a:off x="4408528" y="5844688"/>
            <a:ext cx="7783472" cy="1013309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9" y="6334128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BC476-9252-C343-9FCE-489A77E2EA66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2"/>
          <a:srcRect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Текст">
    <p:bg>
      <p:bgPr>
        <a:gradFill>
          <a:gsLst>
            <a:gs pos="0">
              <a:schemeClr val="tx1"/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tx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0" y="3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76200" dist="38100" dir="5400000" algn="t" rotWithShape="0">
              <a:schemeClr val="tx1">
                <a:lumMod val="50000"/>
                <a:alpha val="1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228375" y="200443"/>
            <a:ext cx="429076" cy="43280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0" y="2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70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pic>
        <p:nvPicPr>
          <p:cNvPr id="2" name="Picture 1" descr="Logo&#10;&#10;Description automatically generated"/>
          <p:cNvPicPr>
            <a:picLocks noChangeAspect="1"/>
          </p:cNvPicPr>
          <p:nvPr/>
        </p:nvPicPr>
        <p:blipFill>
          <a:blip r:embed="rId4"/>
          <a:srcRect b="18390"/>
          <a:stretch/>
        </p:blipFill>
        <p:spPr bwMode="auto">
          <a:xfrm>
            <a:off x="175391" y="143259"/>
            <a:ext cx="611247" cy="551687"/>
          </a:xfrm>
          <a:prstGeom prst="rect">
            <a:avLst/>
          </a:prstGeom>
        </p:spPr>
      </p:pic>
      <p:pic>
        <p:nvPicPr>
          <p:cNvPr id="11" name="Рисунок 12"/>
          <p:cNvPicPr>
            <a:picLocks noChangeAspect="1"/>
          </p:cNvPicPr>
          <p:nvPr/>
        </p:nvPicPr>
        <p:blipFill>
          <a:blip r:embed="rId5"/>
          <a:srcRect t="-62" r="17001" b="1"/>
          <a:stretch/>
        </p:blipFill>
        <p:spPr bwMode="auto">
          <a:xfrm>
            <a:off x="3456321" y="806601"/>
            <a:ext cx="8735681" cy="6040867"/>
          </a:xfrm>
          <a:prstGeom prst="rect">
            <a:avLst/>
          </a:prstGeom>
        </p:spPr>
      </p:pic>
      <p:pic>
        <p:nvPicPr>
          <p:cNvPr id="14" name="Рисунок 12"/>
          <p:cNvPicPr>
            <a:picLocks noChangeAspect="1"/>
          </p:cNvPicPr>
          <p:nvPr/>
        </p:nvPicPr>
        <p:blipFill>
          <a:blip r:embed="rId5"/>
          <a:srcRect t="-62" r="17001" b="1"/>
          <a:stretch/>
        </p:blipFill>
        <p:spPr bwMode="auto">
          <a:xfrm flipH="1">
            <a:off x="-2" y="838201"/>
            <a:ext cx="8735683" cy="6040867"/>
          </a:xfrm>
          <a:prstGeom prst="rect">
            <a:avLst/>
          </a:prstGeom>
        </p:spPr>
      </p:pic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9" y="6492872"/>
            <a:ext cx="2743200" cy="365125"/>
          </a:xfrm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2AEBC476-9252-C343-9FCE-489A77E2EA6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610600" y="6356352"/>
            <a:ext cx="2743200" cy="365125"/>
          </a:xfrm>
        </p:spPr>
        <p:txBody>
          <a:bodyPr/>
          <a:lstStyle>
            <a:lvl1pPr>
              <a:defRPr sz="1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BC476-9252-C343-9FCE-489A77E2EA6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6_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8743949" y="6334128"/>
            <a:ext cx="2743200" cy="365125"/>
          </a:xfrm>
        </p:spPr>
        <p:txBody>
          <a:bodyPr/>
          <a:lstStyle>
            <a:lvl1pPr>
              <a:defRPr sz="14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5ACA335-37F7-42C7-872A-92C3D7072F89}" type="slidenum">
              <a:rPr lang="ru-RU"/>
              <a:t>‹#›</a:t>
            </a:fld>
            <a:endParaRPr lang="ru-RU"/>
          </a:p>
        </p:txBody>
      </p:sp>
      <p:sp>
        <p:nvSpPr>
          <p:cNvPr id="14" name="Rectangle 13"/>
          <p:cNvSpPr/>
          <p:nvPr userDrawn="1"/>
        </p:nvSpPr>
        <p:spPr bwMode="auto">
          <a:xfrm>
            <a:off x="0" y="10"/>
            <a:ext cx="1219200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76200" dir="5400000" algn="t" rotWithShape="0">
              <a:schemeClr val="tx1">
                <a:lumMod val="50000"/>
                <a:alpha val="2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9" rIns="91391" bIns="45699" rtlCol="0" anchor="ctr"/>
          <a:lstStyle/>
          <a:p>
            <a:pPr algn="ctr">
              <a:defRPr/>
            </a:pPr>
            <a:endParaRPr lang="ru-RU" sz="1250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auto">
          <a:xfrm>
            <a:off x="962025" y="15"/>
            <a:ext cx="10534651" cy="838198"/>
          </a:xfrm>
        </p:spPr>
        <p:txBody>
          <a:bodyPr anchor="ctr">
            <a:normAutofit/>
          </a:bodyPr>
          <a:lstStyle>
            <a:lvl1pPr>
              <a:tabLst>
                <a:tab pos="1079473" algn="l"/>
              </a:tabLst>
              <a:defRPr sz="2800" b="1">
                <a:solidFill>
                  <a:schemeClr val="tx2"/>
                </a:solidFill>
              </a:defRPr>
            </a:lvl1pPr>
          </a:lstStyle>
          <a:p>
            <a:pPr>
              <a:tabLst>
                <a:tab pos="809625" algn="l"/>
              </a:tabLst>
              <a:defRPr/>
            </a:pPr>
            <a:endParaRPr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 bwMode="auto">
          <a:xfrm>
            <a:off x="587378" y="4114804"/>
            <a:ext cx="10899775" cy="2219325"/>
          </a:xfrm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>
              <a:defRPr/>
            </a:pPr>
            <a:endParaRPr lang="ru-RU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28382" y="200453"/>
            <a:ext cx="429076" cy="43280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AEBC476-9252-C343-9FCE-489A77E2EA66}" type="slidenum">
              <a:rPr lang="ru-RU"/>
              <a:t>‹#›</a:t>
            </a:fld>
            <a:endParaRPr 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oleObj" r:id="rId16" imgW="0" imgH="0" progId="TCLayout.ActiveDocument.1">
                  <p:embed/>
                </p:oleObj>
              </mc:Choice>
              <mc:Fallback>
                <p:oleObj name="oleObj" r:id="rId16" imgW="0" imgH="0" progId="TCLayout.ActiveDocument.1">
                  <p:embed/>
                  <p:pic>
                    <p:nvPicPr>
                      <p:cNvPr id="7" name="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87978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oleObj" r:id="rId18" imgW="0" imgH="0" progId="TCLayout.ActiveDocument.1">
                  <p:embed/>
                </p:oleObj>
              </mc:Choice>
              <mc:Fallback>
                <p:oleObj name="oleObj" r:id="rId18" imgW="0" imgH="0" progId="TCLayout.ActiveDocument.1">
                  <p:embed/>
                  <p:pic>
                    <p:nvPicPr>
                      <p:cNvPr id="8" name=""/>
                      <p:cNvPicPr/>
                      <p:nvPr/>
                    </p:nvPicPr>
                    <p:blipFill>
                      <a:blip r:embed="rId17"/>
                      <a:stretch/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332">
        <a:lnSpc>
          <a:spcPct val="90000"/>
        </a:lnSpc>
        <a:spcBef>
          <a:spcPts val="0"/>
        </a:spcBef>
        <a:buNone/>
        <a:defRPr sz="44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>
        <a:lnSpc>
          <a:spcPct val="90000"/>
        </a:lnSpc>
        <a:spcBef>
          <a:spcPts val="500"/>
        </a:spcBef>
        <a:buClr>
          <a:schemeClr val="tx2"/>
        </a:buClr>
        <a:buSzPct val="100000"/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media9.svg"/><Relationship Id="rId3" Type="http://schemas.openxmlformats.org/officeDocument/2006/relationships/image" Target="../media/media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media8.sv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/>
          <p:nvPr/>
        </p:nvSpPr>
        <p:spPr bwMode="auto">
          <a:xfrm>
            <a:off x="312974" y="5317067"/>
            <a:ext cx="5717117" cy="7162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84" indent="-228584" algn="l" defTabSz="914332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SzPct val="100000"/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50" indent="-228584" algn="l" defTabSz="914332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14" indent="-228584" algn="l" defTabSz="914332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080" indent="-228584" algn="l" defTabSz="914332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47" indent="-228584" algn="l" defTabSz="914332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00000"/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БОГДЕВИЧ НАТАЛЬЯ ВАЛЕНТИНОВНА</a:t>
            </a:r>
            <a:endParaRPr sz="1400"/>
          </a:p>
          <a:p>
            <a:pPr>
              <a:defRPr/>
            </a:pPr>
            <a:r>
              <a:rPr lang="ru-RU" sz="1400" b="0" i="0" u="none" strike="noStrike" cap="none" spc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начальник отдела геодезии и картографии, землеустройства и мониторинга земель, кадастровой оценки недвижимости</a:t>
            </a:r>
            <a:endParaRPr sz="1400">
              <a:solidFill>
                <a:srgbClr val="0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/>
              <a:buNone/>
              <a:defRPr/>
            </a:pPr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4" name="Title 1"/>
          <p:cNvSpPr txBox="1"/>
          <p:nvPr/>
        </p:nvSpPr>
        <p:spPr bwMode="auto">
          <a:xfrm>
            <a:off x="1" y="2206070"/>
            <a:ext cx="6550706" cy="2529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32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defRPr/>
            </a:pPr>
            <a:r>
              <a:rPr lang="ru-RU" sz="2800" b="1"/>
              <a:t>Выполнение комплексных кадастровых работ на территории ведения гражданами садоводства или огородничества</a:t>
            </a:r>
            <a:endParaRPr/>
          </a:p>
        </p:txBody>
      </p:sp>
      <p:pic>
        <p:nvPicPr>
          <p:cNvPr id="1310476389" name="Рисунок 131047638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788087" y="2493078"/>
            <a:ext cx="2933161" cy="19554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593730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0D6138F7-AAF2-2F2F-A4D5-E0D3733221F3}" type="slidenum">
              <a:rPr lang="ru-RU"/>
              <a:t>10</a:t>
            </a:fld>
            <a:endParaRPr lang="ru-RU"/>
          </a:p>
        </p:txBody>
      </p:sp>
      <p:sp>
        <p:nvSpPr>
          <p:cNvPr id="1151808569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Особенности выполнения комплексных кадастровых работ, финансируемых за счет внебюджетных средств</a:t>
            </a:r>
          </a:p>
        </p:txBody>
      </p:sp>
      <p:sp>
        <p:nvSpPr>
          <p:cNvPr id="1142008050" name=" 1142008049"/>
          <p:cNvSpPr/>
          <p:nvPr/>
        </p:nvSpPr>
        <p:spPr bwMode="auto">
          <a:xfrm>
            <a:off x="5389117" y="3536948"/>
            <a:ext cx="6109356" cy="228921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Допускается проведение комплексных кадастровых работ на часть территории кадастрового квартала (кадастровых кварталов), оставшуюся от территории, в отношении которой ранее были проведены такие работы за счет внебюджетных средств. </a:t>
            </a:r>
          </a:p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Данное правило распространяется на границы территорий ведения гражданами садоводства или огородничества для собственных нужд</a:t>
            </a:r>
            <a:r>
              <a:rPr sz="18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99696031" name=" 1899696030"/>
          <p:cNvSpPr/>
          <p:nvPr/>
        </p:nvSpPr>
        <p:spPr bwMode="auto">
          <a:xfrm>
            <a:off x="5313274" y="1570410"/>
            <a:ext cx="6183760" cy="146340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Комплексные кадастровые работы, финансируемые за счет внебюджетных средств, могут быть выполнены независимо от кадастрового деления, в том числе в границах территорий ведения гражданами садоводства или огородничества для собственных нужд (пп.1 ч. 1 ст. 42.11 Закона о кадастре)</a:t>
            </a:r>
            <a:endParaRPr sz="1800">
              <a:solidFill>
                <a:schemeClr val="tx1"/>
              </a:solidFill>
            </a:endParaRPr>
          </a:p>
        </p:txBody>
      </p:sp>
      <p:pic>
        <p:nvPicPr>
          <p:cNvPr id="681770007" name="Рисунок 68177000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5411" y="1885786"/>
            <a:ext cx="4530121" cy="3142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8677891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B8D4C804-1AEE-D623-FEB9-B0857CD68A78}" type="slidenum">
              <a:rPr lang="ru-RU"/>
              <a:t>11</a:t>
            </a:fld>
            <a:endParaRPr lang="ru-RU"/>
          </a:p>
        </p:txBody>
      </p:sp>
      <p:sp>
        <p:nvSpPr>
          <p:cNvPr id="2015801766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 marL="0" marR="0" indent="0" algn="l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9472" algn="l"/>
              </a:tabLst>
              <a:defRPr/>
            </a:pPr>
            <a:r>
              <a:rPr lang="ru-RU" sz="2200" b="1" i="0" u="none" strike="noStrike" cap="none" spc="0">
                <a:solidFill>
                  <a:srgbClr val="008CFF"/>
                </a:solidFill>
                <a:latin typeface="Arial"/>
                <a:ea typeface="Arial"/>
                <a:cs typeface="Arial"/>
              </a:rPr>
              <a:t>Схема особенности выполнения комплексных кадастровых работ, финансируемых за счет внебюджетных средств</a:t>
            </a:r>
            <a:endParaRPr sz="2200" b="1" i="0" u="none" strike="noStrike" cap="none" spc="0">
              <a:solidFill>
                <a:srgbClr val="008CFF"/>
              </a:solidFill>
              <a:latin typeface="Arial"/>
              <a:cs typeface="Arial"/>
            </a:endParaRPr>
          </a:p>
        </p:txBody>
      </p:sp>
      <p:sp>
        <p:nvSpPr>
          <p:cNvPr id="2134810536" name="Прямоугольник 2134810535" descr="Заказчик" title="ЗОП"/>
          <p:cNvSpPr/>
          <p:nvPr/>
        </p:nvSpPr>
        <p:spPr bwMode="auto">
          <a:xfrm>
            <a:off x="1055538" y="1249200"/>
            <a:ext cx="1942352" cy="569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876972663" name="Прямоугольник 876972662"/>
          <p:cNvSpPr/>
          <p:nvPr/>
        </p:nvSpPr>
        <p:spPr bwMode="auto">
          <a:xfrm>
            <a:off x="1021438" y="3906202"/>
            <a:ext cx="1942351" cy="9875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>
                <a:solidFill>
                  <a:srgbClr val="002060"/>
                </a:solidFill>
              </a:rPr>
              <a:t>Орган, уполномоченный на утверждение КПТР</a:t>
            </a:r>
          </a:p>
        </p:txBody>
      </p:sp>
      <p:sp>
        <p:nvSpPr>
          <p:cNvPr id="2096716094" name="Прямоугольник 2096716093"/>
          <p:cNvSpPr/>
          <p:nvPr/>
        </p:nvSpPr>
        <p:spPr bwMode="auto">
          <a:xfrm>
            <a:off x="4641851" y="2742359"/>
            <a:ext cx="1942351" cy="569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16212" name="Прямоугольник 85916211"/>
          <p:cNvSpPr/>
          <p:nvPr/>
        </p:nvSpPr>
        <p:spPr bwMode="auto">
          <a:xfrm>
            <a:off x="8965023" y="2742359"/>
            <a:ext cx="1942351" cy="569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>
                <a:solidFill>
                  <a:srgbClr val="002060"/>
                </a:solidFill>
              </a:rPr>
              <a:t>Заинтересованные лица</a:t>
            </a:r>
          </a:p>
        </p:txBody>
      </p:sp>
      <p:sp>
        <p:nvSpPr>
          <p:cNvPr id="1210752954" name="Прямоугольник 1210752953"/>
          <p:cNvSpPr/>
          <p:nvPr/>
        </p:nvSpPr>
        <p:spPr bwMode="auto">
          <a:xfrm>
            <a:off x="8986952" y="1249200"/>
            <a:ext cx="1942351" cy="569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311458" name="Прямоугольник 179311457"/>
          <p:cNvSpPr/>
          <p:nvPr/>
        </p:nvSpPr>
        <p:spPr bwMode="auto">
          <a:xfrm>
            <a:off x="4286998" y="5449233"/>
            <a:ext cx="1942351" cy="569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600" b="1">
                <a:solidFill>
                  <a:srgbClr val="002060"/>
                </a:solidFill>
              </a:rPr>
              <a:t>Росреестр</a:t>
            </a:r>
          </a:p>
        </p:txBody>
      </p:sp>
      <p:sp>
        <p:nvSpPr>
          <p:cNvPr id="1892669629" name="Прямоугольник 1892669628"/>
          <p:cNvSpPr/>
          <p:nvPr/>
        </p:nvSpPr>
        <p:spPr bwMode="auto">
          <a:xfrm>
            <a:off x="8015776" y="4237267"/>
            <a:ext cx="1942351" cy="74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600" b="1">
                <a:solidFill>
                  <a:srgbClr val="002060"/>
                </a:solidFill>
              </a:rPr>
              <a:t>Согласительная комиссия</a:t>
            </a:r>
          </a:p>
        </p:txBody>
      </p:sp>
      <p:sp>
        <p:nvSpPr>
          <p:cNvPr id="1398613856" name="TextBox 1398613855"/>
          <p:cNvSpPr txBox="1"/>
          <p:nvPr/>
        </p:nvSpPr>
        <p:spPr bwMode="auto">
          <a:xfrm>
            <a:off x="1372137" y="1316037"/>
            <a:ext cx="1309153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>
                <a:solidFill>
                  <a:srgbClr val="002060"/>
                </a:solidFill>
              </a:rPr>
              <a:t>Заказчик</a:t>
            </a:r>
            <a:endParaRPr sz="1800" b="1"/>
          </a:p>
        </p:txBody>
      </p:sp>
      <p:sp>
        <p:nvSpPr>
          <p:cNvPr id="1984522004" name="TextBox 1984522003"/>
          <p:cNvSpPr txBox="1"/>
          <p:nvPr/>
        </p:nvSpPr>
        <p:spPr bwMode="auto">
          <a:xfrm>
            <a:off x="9217707" y="1316037"/>
            <a:ext cx="1312752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800" b="1">
                <a:solidFill>
                  <a:srgbClr val="002060"/>
                </a:solidFill>
              </a:rPr>
              <a:t>     ОМСУ</a:t>
            </a:r>
            <a:endParaRPr sz="1800" b="1"/>
          </a:p>
        </p:txBody>
      </p:sp>
      <p:sp>
        <p:nvSpPr>
          <p:cNvPr id="1396711539" name=" 1396711538"/>
          <p:cNvSpPr/>
          <p:nvPr/>
        </p:nvSpPr>
        <p:spPr bwMode="auto">
          <a:xfrm>
            <a:off x="3207603" y="1186317"/>
            <a:ext cx="5982175" cy="25943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Запрос о предоставлении информации о планировании ККР за счет бюджетных средств</a:t>
            </a:r>
            <a:endParaRPr/>
          </a:p>
        </p:txBody>
      </p:sp>
      <p:sp>
        <p:nvSpPr>
          <p:cNvPr id="404293832" name=" 404293831"/>
          <p:cNvSpPr/>
          <p:nvPr/>
        </p:nvSpPr>
        <p:spPr bwMode="auto">
          <a:xfrm>
            <a:off x="4147197" y="1708193"/>
            <a:ext cx="3809078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Ответ об отсутствии планированного выполнения ККР</a:t>
            </a:r>
            <a:endParaRPr sz="1000"/>
          </a:p>
        </p:txBody>
      </p:sp>
      <p:sp>
        <p:nvSpPr>
          <p:cNvPr id="664138478" name="TextBox 664138477"/>
          <p:cNvSpPr txBox="1"/>
          <p:nvPr/>
        </p:nvSpPr>
        <p:spPr bwMode="auto">
          <a:xfrm>
            <a:off x="4885792" y="2742359"/>
            <a:ext cx="1546756" cy="57947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b="1">
                <a:solidFill>
                  <a:srgbClr val="002060"/>
                </a:solidFill>
              </a:rPr>
              <a:t>Кадастровый </a:t>
            </a:r>
          </a:p>
          <a:p>
            <a:pPr algn="ctr">
              <a:defRPr/>
            </a:pPr>
            <a:r>
              <a:rPr sz="1600" b="1">
                <a:solidFill>
                  <a:srgbClr val="002060"/>
                </a:solidFill>
              </a:rPr>
              <a:t>инженер</a:t>
            </a:r>
            <a:endParaRPr sz="1800" b="1"/>
          </a:p>
        </p:txBody>
      </p:sp>
      <p:sp>
        <p:nvSpPr>
          <p:cNvPr id="1948774750" name=" 1948774749"/>
          <p:cNvSpPr/>
          <p:nvPr/>
        </p:nvSpPr>
        <p:spPr bwMode="auto">
          <a:xfrm>
            <a:off x="929554" y="2984168"/>
            <a:ext cx="1209856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Передача КПТР</a:t>
            </a:r>
            <a:endParaRPr sz="1000"/>
          </a:p>
        </p:txBody>
      </p:sp>
      <p:sp>
        <p:nvSpPr>
          <p:cNvPr id="1133589127" name=" 1133589126"/>
          <p:cNvSpPr/>
          <p:nvPr/>
        </p:nvSpPr>
        <p:spPr bwMode="auto">
          <a:xfrm>
            <a:off x="9348442" y="3621038"/>
            <a:ext cx="2444020" cy="3965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Возражения относительно местоположения границ </a:t>
            </a:r>
            <a:endParaRPr sz="1000"/>
          </a:p>
        </p:txBody>
      </p:sp>
      <p:sp>
        <p:nvSpPr>
          <p:cNvPr id="1300165243" name=" 1300165242"/>
          <p:cNvSpPr/>
          <p:nvPr/>
        </p:nvSpPr>
        <p:spPr bwMode="auto">
          <a:xfrm>
            <a:off x="1288863" y="5205412"/>
            <a:ext cx="2424731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Направляет для внесения в ЕГРН</a:t>
            </a:r>
            <a:endParaRPr sz="1000"/>
          </a:p>
        </p:txBody>
      </p:sp>
      <p:sp>
        <p:nvSpPr>
          <p:cNvPr id="1901741055" name=" 1901741054"/>
          <p:cNvSpPr/>
          <p:nvPr/>
        </p:nvSpPr>
        <p:spPr bwMode="auto">
          <a:xfrm>
            <a:off x="3880092" y="5052633"/>
            <a:ext cx="2887314" cy="3965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Осуществление ГКУ (внесение сведений в ЕГРН)</a:t>
            </a:r>
          </a:p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либо уведомление о приостановлении ГКУ</a:t>
            </a:r>
            <a:endParaRPr/>
          </a:p>
        </p:txBody>
      </p:sp>
      <p:sp>
        <p:nvSpPr>
          <p:cNvPr id="596353087" name=" 596353086"/>
          <p:cNvSpPr/>
          <p:nvPr/>
        </p:nvSpPr>
        <p:spPr bwMode="auto">
          <a:xfrm>
            <a:off x="5808662" y="4474537"/>
            <a:ext cx="2076254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Направляет на утверждение</a:t>
            </a:r>
            <a:endParaRPr sz="1000"/>
          </a:p>
        </p:txBody>
      </p:sp>
      <p:cxnSp>
        <p:nvCxnSpPr>
          <p:cNvPr id="2" name="Прямая соединительная линия 1"/>
          <p:cNvCxnSpPr>
            <a:cxnSpLocks/>
          </p:cNvCxnSpPr>
          <p:nvPr/>
        </p:nvCxnSpPr>
        <p:spPr bwMode="auto">
          <a:xfrm>
            <a:off x="2774411" y="1830294"/>
            <a:ext cx="2771664" cy="871349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>
            <a:cxnSpLocks/>
          </p:cNvCxnSpPr>
          <p:nvPr/>
        </p:nvCxnSpPr>
        <p:spPr bwMode="auto">
          <a:xfrm flipH="1" flipV="1">
            <a:off x="8806911" y="4230220"/>
            <a:ext cx="0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>
            <a:cxnSpLocks/>
          </p:cNvCxnSpPr>
          <p:nvPr/>
        </p:nvCxnSpPr>
        <p:spPr bwMode="auto">
          <a:xfrm rot="10799989">
            <a:off x="6310944" y="3364892"/>
            <a:ext cx="2318541" cy="908890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>
            <a:cxnSpLocks/>
          </p:cNvCxnSpPr>
          <p:nvPr/>
        </p:nvCxnSpPr>
        <p:spPr bwMode="auto">
          <a:xfrm>
            <a:off x="2475587" y="4911911"/>
            <a:ext cx="1764926" cy="737720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>
            <a:cxnSpLocks/>
            <a:stCxn id="2134810536" idx="3"/>
            <a:endCxn id="2134810536" idx="3"/>
          </p:cNvCxnSpPr>
          <p:nvPr/>
        </p:nvCxnSpPr>
        <p:spPr bwMode="auto">
          <a:xfrm>
            <a:off x="2997891" y="1534016"/>
            <a:ext cx="0" cy="0"/>
          </a:xfrm>
          <a:prstGeom prst="line">
            <a:avLst/>
          </a:prstGeom>
          <a:ln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cxnSpLocks/>
            <a:stCxn id="2134810536" idx="3"/>
            <a:endCxn id="1210752954" idx="1"/>
          </p:cNvCxnSpPr>
          <p:nvPr/>
        </p:nvCxnSpPr>
        <p:spPr bwMode="auto">
          <a:xfrm flipV="1">
            <a:off x="2997891" y="1534015"/>
            <a:ext cx="5989061" cy="0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>
            <a:cxnSpLocks/>
            <a:stCxn id="2134810536" idx="2"/>
          </p:cNvCxnSpPr>
          <p:nvPr/>
        </p:nvCxnSpPr>
        <p:spPr bwMode="auto">
          <a:xfrm rot="5399976" flipV="1">
            <a:off x="1012773" y="2832773"/>
            <a:ext cx="2056535" cy="28652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cxnSpLocks/>
          </p:cNvCxnSpPr>
          <p:nvPr/>
        </p:nvCxnSpPr>
        <p:spPr bwMode="auto">
          <a:xfrm flipH="1">
            <a:off x="8629485" y="3296396"/>
            <a:ext cx="1120588" cy="915147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1093683" name=" 1391093682"/>
          <p:cNvSpPr/>
          <p:nvPr/>
        </p:nvSpPr>
        <p:spPr bwMode="auto">
          <a:xfrm>
            <a:off x="7163426" y="3204970"/>
            <a:ext cx="1934050" cy="5489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Передача КПТР на доработку</a:t>
            </a:r>
          </a:p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с учетом возражений и замечаний</a:t>
            </a:r>
          </a:p>
        </p:txBody>
      </p:sp>
      <p:cxnSp>
        <p:nvCxnSpPr>
          <p:cNvPr id="10" name="Прямая соединительная линия 9"/>
          <p:cNvCxnSpPr>
            <a:cxnSpLocks/>
          </p:cNvCxnSpPr>
          <p:nvPr/>
        </p:nvCxnSpPr>
        <p:spPr bwMode="auto">
          <a:xfrm flipH="1" flipV="1">
            <a:off x="2998529" y="1671544"/>
            <a:ext cx="5957794" cy="0"/>
          </a:xfrm>
          <a:prstGeom prst="line">
            <a:avLst/>
          </a:prstGeom>
          <a:ln w="38099" cap="flat" cmpd="sng" algn="ctr">
            <a:solidFill>
              <a:schemeClr val="bg2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cxnSpLocks/>
          </p:cNvCxnSpPr>
          <p:nvPr/>
        </p:nvCxnSpPr>
        <p:spPr bwMode="auto">
          <a:xfrm flipH="1">
            <a:off x="2989190" y="1652867"/>
            <a:ext cx="5985808" cy="0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cxnSpLocks/>
          </p:cNvCxnSpPr>
          <p:nvPr/>
        </p:nvCxnSpPr>
        <p:spPr bwMode="auto">
          <a:xfrm rot="10799989">
            <a:off x="2989190" y="4702990"/>
            <a:ext cx="5026585" cy="31494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9732338" name=" 1549732337"/>
          <p:cNvSpPr/>
          <p:nvPr/>
        </p:nvSpPr>
        <p:spPr bwMode="auto">
          <a:xfrm>
            <a:off x="3678307" y="4037163"/>
            <a:ext cx="2299118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Передача КПТ на согласование</a:t>
            </a:r>
            <a:endParaRPr sz="1000"/>
          </a:p>
        </p:txBody>
      </p:sp>
      <p:cxnSp>
        <p:nvCxnSpPr>
          <p:cNvPr id="13" name="Прямая соединительная линия 12"/>
          <p:cNvCxnSpPr>
            <a:cxnSpLocks/>
          </p:cNvCxnSpPr>
          <p:nvPr/>
        </p:nvCxnSpPr>
        <p:spPr bwMode="auto">
          <a:xfrm>
            <a:off x="2904291" y="4281363"/>
            <a:ext cx="5051985" cy="46907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cxnSpLocks/>
          </p:cNvCxnSpPr>
          <p:nvPr/>
        </p:nvCxnSpPr>
        <p:spPr bwMode="auto">
          <a:xfrm>
            <a:off x="5323749" y="3324411"/>
            <a:ext cx="2904190" cy="877793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1806098" name=" 801806097"/>
          <p:cNvSpPr/>
          <p:nvPr/>
        </p:nvSpPr>
        <p:spPr bwMode="auto">
          <a:xfrm>
            <a:off x="4514486" y="3555670"/>
            <a:ext cx="1975993" cy="3965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Передача КПТ в окончательной</a:t>
            </a:r>
          </a:p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редакции</a:t>
            </a:r>
            <a:endParaRPr sz="1000"/>
          </a:p>
        </p:txBody>
      </p:sp>
      <p:sp>
        <p:nvSpPr>
          <p:cNvPr id="1867024866" name=" 1867024865"/>
          <p:cNvSpPr/>
          <p:nvPr/>
        </p:nvSpPr>
        <p:spPr bwMode="auto">
          <a:xfrm>
            <a:off x="4713113" y="2227399"/>
            <a:ext cx="2225980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Заключение договора подряда</a:t>
            </a:r>
            <a:endParaRPr sz="1000"/>
          </a:p>
        </p:txBody>
      </p:sp>
      <p:sp>
        <p:nvSpPr>
          <p:cNvPr id="725072343" name=" 725072342"/>
          <p:cNvSpPr/>
          <p:nvPr/>
        </p:nvSpPr>
        <p:spPr bwMode="auto">
          <a:xfrm>
            <a:off x="2501228" y="2620259"/>
            <a:ext cx="1845777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Подготовка и передача КПТР</a:t>
            </a:r>
            <a:endParaRPr/>
          </a:p>
        </p:txBody>
      </p:sp>
      <p:cxnSp>
        <p:nvCxnSpPr>
          <p:cNvPr id="15" name="Прямая соединительная линия 14"/>
          <p:cNvCxnSpPr>
            <a:cxnSpLocks/>
          </p:cNvCxnSpPr>
          <p:nvPr/>
        </p:nvCxnSpPr>
        <p:spPr bwMode="auto">
          <a:xfrm rot="10799989">
            <a:off x="2135122" y="1886195"/>
            <a:ext cx="2577990" cy="926608"/>
          </a:xfrm>
          <a:prstGeom prst="line">
            <a:avLst/>
          </a:prstGeom>
          <a:ln w="38099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29381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68F77F3A-3E78-564B-5156-FEE71CCDA810}" type="slidenum">
              <a:rPr lang="ru-RU"/>
              <a:t>12</a:t>
            </a:fld>
            <a:endParaRPr lang="ru-RU"/>
          </a:p>
        </p:txBody>
      </p:sp>
      <p:sp>
        <p:nvSpPr>
          <p:cNvPr id="729739080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Согласительная комиссия</a:t>
            </a:r>
          </a:p>
        </p:txBody>
      </p:sp>
      <p:sp>
        <p:nvSpPr>
          <p:cNvPr id="1346285240" name=" 1346285239"/>
          <p:cNvSpPr/>
          <p:nvPr/>
        </p:nvSpPr>
        <p:spPr bwMode="auto">
          <a:xfrm>
            <a:off x="663970" y="920962"/>
            <a:ext cx="11188285" cy="3079511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Согласование местоположения границ земельных участков при выполнении комплексных кадастровых работ осуществляется согласительной комиссией. </a:t>
            </a:r>
          </a:p>
          <a:p>
            <a:pPr algn="just">
              <a:defRPr/>
            </a:pPr>
            <a:endParaRPr sz="14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Согласительная комиссия формируется в течение </a:t>
            </a: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двадцати рабочих дней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 дня заключения контракта или со дня получения извещения о начале выполнения комплексных кадастровых работ в случае финансирования выполнения таких работ за счет внебюджетных средств: </a:t>
            </a:r>
          </a:p>
          <a:p>
            <a:pPr algn="just">
              <a:defRPr/>
            </a:pPr>
            <a:endParaRPr sz="14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органом местного самоуправления муниципального округа, городского округа или поселения, на территориях которых выполняются комплексные кадастровые работы; </a:t>
            </a:r>
          </a:p>
          <a:p>
            <a:pPr algn="just">
              <a:defRPr/>
            </a:pPr>
            <a:endParaRPr sz="14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либо органом местного самоуправления муниципального района - если объекты комплексных кадастровых работ расположены на межселенной территории; </a:t>
            </a:r>
          </a:p>
          <a:p>
            <a:pPr algn="just">
              <a:defRPr/>
            </a:pPr>
            <a:endParaRPr sz="14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либо исполнительным органом государственной власти субъекта Российской Федерации - города федерального значения Москвы, Санкт- Петербурга или Севастополя, на территории которого выполняются комплексные кадастровые работы</a:t>
            </a:r>
          </a:p>
        </p:txBody>
      </p:sp>
      <p:sp>
        <p:nvSpPr>
          <p:cNvPr id="1999648536" name=" 1999648535"/>
          <p:cNvSpPr/>
          <p:nvPr/>
        </p:nvSpPr>
        <p:spPr bwMode="auto">
          <a:xfrm>
            <a:off x="663970" y="4113212"/>
            <a:ext cx="11319381" cy="222875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Полномочия согласительной комиссии: </a:t>
            </a:r>
          </a:p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рассмотрение 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возражений заинтересованных лиц относительно местоположения границ земельных участков; </a:t>
            </a:r>
          </a:p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подготовка заключения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согласительной комиссии о результатах рассмотрения возражений заинтересованных лиц, в том числе о нецелесообразности изменения проекта карты-плана территории в случае необоснованности таких возражений или о необходимости изменения исполнителем комплексных кадастровых работ карты-плана территории в соответствии с такими возражениями; </a:t>
            </a:r>
          </a:p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оформление акта согласования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местоположения границ при выполнении комплексных кадастровых работ; </a:t>
            </a:r>
          </a:p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разъяснение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заинтересованным лицам возможности разрешения земельного спора о местоположении границ земельных участков в судебном порядке; </a:t>
            </a:r>
          </a:p>
          <a:p>
            <a:pPr algn="just">
              <a:defRPr/>
            </a:pPr>
            <a:r>
              <a:rPr sz="1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составление протокола </a:t>
            </a:r>
            <a:r>
              <a:rPr sz="1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заседания согласительной комиссии и заключения согласительной комиссии о результатах рассмотрения возражений относительно местоположения границ земельных участков. </a:t>
            </a:r>
            <a:endParaRPr sz="140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2537375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3947E51C-1BEA-B43E-1E81-F4CFD142A8C2}" type="slidenum">
              <a:rPr lang="ru-RU"/>
              <a:t>13</a:t>
            </a:fld>
            <a:endParaRPr lang="ru-RU"/>
          </a:p>
        </p:txBody>
      </p:sp>
      <p:sp>
        <p:nvSpPr>
          <p:cNvPr id="333316764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Уточнение местоположения границ земельных участков</a:t>
            </a:r>
          </a:p>
        </p:txBody>
      </p:sp>
      <p:sp>
        <p:nvSpPr>
          <p:cNvPr id="2034373439" name=" 2034373438"/>
          <p:cNvSpPr/>
          <p:nvPr/>
        </p:nvSpPr>
        <p:spPr bwMode="auto">
          <a:xfrm>
            <a:off x="694525" y="1163618"/>
            <a:ext cx="6851269" cy="531338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При уточнении местоположения границ земельного участка           его площадь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должна быть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:</a:t>
            </a:r>
            <a:endParaRPr sz="1800">
              <a:solidFill>
                <a:schemeClr val="tx1"/>
              </a:solidFill>
            </a:endParaRPr>
          </a:p>
          <a:p>
            <a:pPr algn="just">
              <a:defRPr/>
            </a:pPr>
            <a:endParaRPr sz="18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1)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меньше 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площади земельного участка, сведения о которой относительно этого земельного участка содержатся в Едином государственном реестре недвижимости,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более чем на десять процентов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;</a:t>
            </a:r>
          </a:p>
          <a:p>
            <a:pPr algn="just">
              <a:defRPr/>
            </a:pPr>
            <a:endParaRPr sz="18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2)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больше 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площади земельного участка, сведения о которой относительно этого земельного участка содержатся в Едином государственном реестре недвижимости, более чем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на величину предельного минимального размера земельного участка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установленного в соответствии с земельным ;</a:t>
            </a:r>
          </a:p>
          <a:p>
            <a:pPr algn="just">
              <a:defRPr/>
            </a:pPr>
            <a:endParaRPr sz="18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3)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больше 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площади земельного участка, сведения о которой относительно этого земельного участка содержатся в Едином государственном реестре недвижимости,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более чем на десять процентов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, если предельный минимальный размер земельного участка </a:t>
            </a:r>
            <a:r>
              <a:rPr sz="18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не установлен</a:t>
            </a:r>
            <a:r>
              <a:rPr sz="18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sz="1800">
              <a:solidFill>
                <a:schemeClr val="tx1"/>
              </a:solidFill>
            </a:endParaRPr>
          </a:p>
        </p:txBody>
      </p:sp>
      <p:pic>
        <p:nvPicPr>
          <p:cNvPr id="93518302" name="Рисунок 9351830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531395" y="2170018"/>
            <a:ext cx="4660602" cy="2960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Скругленный прямоугольник 37"/>
          <p:cNvSpPr/>
          <p:nvPr/>
        </p:nvSpPr>
        <p:spPr bwMode="auto">
          <a:xfrm>
            <a:off x="5373514" y="4837744"/>
            <a:ext cx="5978770" cy="1450428"/>
          </a:xfrm>
          <a:prstGeom prst="roundRect">
            <a:avLst>
              <a:gd name="adj" fmla="val 12075"/>
            </a:avLst>
          </a:prstGeom>
          <a:solidFill>
            <a:schemeClr val="bg1"/>
          </a:solidFill>
          <a:ln w="25400">
            <a:gradFill>
              <a:gsLst>
                <a:gs pos="0">
                  <a:schemeClr val="accent1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5400000" scaled="1"/>
            </a:gra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6565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1400" b="0" i="0" u="none" strike="noStrike" cap="none" spc="0">
              <a:ln>
                <a:noFill/>
              </a:ln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94783" y="5120869"/>
            <a:ext cx="1559963" cy="136641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Эффективность комплексных кадастровых работ</a:t>
            </a:r>
            <a:endParaRPr lang="ru-RU" i="1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289427" y="1059544"/>
            <a:ext cx="5823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chemeClr val="accent1"/>
                </a:solidFill>
                <a:latin typeface="Arial Black"/>
                <a:cs typeface="Arial"/>
              </a:rPr>
              <a:t>ЭКОНОМИЧЕСКИЙ ЭФФЕКТ</a:t>
            </a:r>
            <a:endParaRPr lang="ru-RU" sz="200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368081" y="1059544"/>
            <a:ext cx="58239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>
                <a:solidFill>
                  <a:schemeClr val="accent1"/>
                </a:solidFill>
                <a:latin typeface="Arial Black"/>
                <a:cs typeface="Arial"/>
              </a:rPr>
              <a:t>СОЦИАЛЬНО-ЗНАЧИМЫЙ ЭФФЕКТ</a:t>
            </a:r>
            <a:endParaRPr lang="ru-RU" sz="2000">
              <a:solidFill>
                <a:schemeClr val="accent1"/>
              </a:solidFill>
              <a:latin typeface="Arial Black"/>
            </a:endParaRPr>
          </a:p>
        </p:txBody>
      </p:sp>
      <p:sp>
        <p:nvSpPr>
          <p:cNvPr id="9" name="TextBox 8"/>
          <p:cNvSpPr txBox="1"/>
          <p:nvPr/>
        </p:nvSpPr>
        <p:spPr bwMode="auto">
          <a:xfrm>
            <a:off x="6702504" y="1512137"/>
            <a:ext cx="4916655" cy="1310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1600" b="1">
                <a:solidFill>
                  <a:srgbClr val="00CC99"/>
                </a:solidFill>
              </a:rPr>
              <a:t>Освобождение </a:t>
            </a:r>
            <a:r>
              <a:rPr lang="ru-RU" sz="1600" b="1">
                <a:ln/>
                <a:solidFill>
                  <a:srgbClr val="002060"/>
                </a:solidFill>
                <a:ea typeface="Times New Roman"/>
                <a:cs typeface="Arial"/>
              </a:rPr>
              <a:t>правообладателей от необходимости проведения кадастровых работ в целях уточнения границ и исправления реестровых ошибок </a:t>
            </a:r>
            <a:r>
              <a:rPr lang="ru-RU" sz="1600">
                <a:ln/>
                <a:solidFill>
                  <a:srgbClr val="002060"/>
                </a:solidFill>
                <a:ea typeface="Times New Roman"/>
                <a:cs typeface="Arial"/>
              </a:rPr>
              <a:t>(в среднем</a:t>
            </a:r>
            <a:r>
              <a:rPr lang="ru-RU" sz="1600">
                <a:ln/>
                <a:solidFill>
                  <a:srgbClr val="0070C0"/>
                </a:solidFill>
                <a:ea typeface="Times New Roman"/>
                <a:cs typeface="Arial"/>
              </a:rPr>
              <a:t> </a:t>
            </a:r>
            <a:r>
              <a:rPr lang="ru-RU" sz="1600" b="1">
                <a:ln/>
                <a:solidFill>
                  <a:srgbClr val="00CC99"/>
                </a:solidFill>
                <a:ea typeface="Times New Roman"/>
                <a:cs typeface="Arial"/>
              </a:rPr>
              <a:t>9 тыс. руб. за объект</a:t>
            </a:r>
            <a:r>
              <a:rPr lang="ru-RU" sz="1600">
                <a:ln/>
                <a:solidFill>
                  <a:srgbClr val="002060"/>
                </a:solidFill>
                <a:ea typeface="Times New Roman"/>
                <a:cs typeface="Arial"/>
              </a:rPr>
              <a:t>)</a:t>
            </a:r>
            <a:endParaRPr/>
          </a:p>
        </p:txBody>
      </p:sp>
      <p:sp>
        <p:nvSpPr>
          <p:cNvPr id="10" name="TextBox 9"/>
          <p:cNvSpPr txBox="1"/>
          <p:nvPr/>
        </p:nvSpPr>
        <p:spPr bwMode="auto">
          <a:xfrm>
            <a:off x="6771176" y="2954495"/>
            <a:ext cx="4847623" cy="1067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  <a:defRPr/>
            </a:pPr>
            <a:r>
              <a:rPr lang="ru-RU" sz="1600" b="1">
                <a:solidFill>
                  <a:srgbClr val="00CC99"/>
                </a:solidFill>
              </a:rPr>
              <a:t>Снижение </a:t>
            </a:r>
            <a:r>
              <a:rPr lang="ru-RU" sz="1600">
                <a:solidFill>
                  <a:srgbClr val="002060"/>
                </a:solidFill>
              </a:rPr>
              <a:t>земельных споров, </a:t>
            </a:r>
            <a:r>
              <a:rPr lang="ru-RU" sz="1600" b="1">
                <a:solidFill>
                  <a:srgbClr val="00CC99"/>
                </a:solidFill>
              </a:rPr>
              <a:t>освобождение </a:t>
            </a:r>
            <a:r>
              <a:rPr lang="ru-RU" sz="1600">
                <a:solidFill>
                  <a:srgbClr val="002060"/>
                </a:solidFill>
              </a:rPr>
              <a:t>собственников  от судебных расходов </a:t>
            </a:r>
            <a:br>
              <a:rPr lang="ru-RU" sz="1600">
                <a:solidFill>
                  <a:srgbClr val="002060"/>
                </a:solidFill>
              </a:rPr>
            </a:br>
            <a:r>
              <a:rPr lang="ru-RU" sz="1600">
                <a:solidFill>
                  <a:srgbClr val="002060"/>
                </a:solidFill>
              </a:rPr>
              <a:t>(в среднем </a:t>
            </a:r>
            <a:r>
              <a:rPr lang="ru-RU" sz="1600" b="1">
                <a:solidFill>
                  <a:schemeClr val="accent2"/>
                </a:solidFill>
              </a:rPr>
              <a:t>50 тыс. руб. за </a:t>
            </a:r>
            <a:r>
              <a:rPr lang="ru-RU" sz="1600">
                <a:solidFill>
                  <a:srgbClr val="002060"/>
                </a:solidFill>
              </a:rPr>
              <a:t>судебную землеустроительную </a:t>
            </a:r>
            <a:r>
              <a:rPr lang="ru-RU" sz="1600" b="1">
                <a:solidFill>
                  <a:schemeClr val="accent2"/>
                </a:solidFill>
              </a:rPr>
              <a:t>экспертизу</a:t>
            </a:r>
            <a:r>
              <a:rPr lang="ru-RU" sz="1600">
                <a:solidFill>
                  <a:srgbClr val="002060"/>
                </a:solidFill>
              </a:rPr>
              <a:t>)</a:t>
            </a:r>
            <a:endParaRPr/>
          </a:p>
        </p:txBody>
      </p:sp>
      <p:sp>
        <p:nvSpPr>
          <p:cNvPr id="12" name="TextBox 11"/>
          <p:cNvSpPr txBox="1"/>
          <p:nvPr/>
        </p:nvSpPr>
        <p:spPr bwMode="auto">
          <a:xfrm>
            <a:off x="815708" y="1701950"/>
            <a:ext cx="5302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</a:rPr>
              <a:t>Увеличение </a:t>
            </a:r>
            <a:r>
              <a:rPr lang="ru-RU" sz="1600" b="1">
                <a:solidFill>
                  <a:schemeClr val="accent2"/>
                </a:solidFill>
              </a:rPr>
              <a:t>гражданского оборота </a:t>
            </a:r>
            <a:r>
              <a:rPr lang="ru-RU" sz="1600" b="1">
                <a:solidFill>
                  <a:srgbClr val="002060"/>
                </a:solidFill>
              </a:rPr>
              <a:t>объектов недвижимости</a:t>
            </a:r>
            <a:endParaRPr lang="ru-RU" sz="1400" b="1"/>
          </a:p>
        </p:txBody>
      </p:sp>
      <p:sp>
        <p:nvSpPr>
          <p:cNvPr id="14" name="TextBox 13"/>
          <p:cNvSpPr txBox="1"/>
          <p:nvPr/>
        </p:nvSpPr>
        <p:spPr bwMode="auto">
          <a:xfrm>
            <a:off x="815708" y="2543189"/>
            <a:ext cx="57393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</a:rPr>
              <a:t>Выявление </a:t>
            </a:r>
            <a:r>
              <a:rPr lang="ru-RU" sz="1600" b="1">
                <a:solidFill>
                  <a:schemeClr val="accent2"/>
                </a:solidFill>
              </a:rPr>
              <a:t>правообладателей ранее учтенных </a:t>
            </a:r>
            <a:r>
              <a:rPr lang="ru-RU" sz="1600" b="1">
                <a:solidFill>
                  <a:srgbClr val="002060"/>
                </a:solidFill>
              </a:rPr>
              <a:t>объектов недвижимости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815708" y="3446983"/>
            <a:ext cx="45556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>
                <a:solidFill>
                  <a:srgbClr val="002060"/>
                </a:solidFill>
              </a:rPr>
              <a:t>Выявление </a:t>
            </a:r>
            <a:r>
              <a:rPr lang="ru-RU" sz="1600" b="1">
                <a:solidFill>
                  <a:schemeClr val="accent2"/>
                </a:solidFill>
              </a:rPr>
              <a:t>самовольного</a:t>
            </a:r>
            <a:r>
              <a:rPr lang="ru-RU" sz="1600" b="1">
                <a:solidFill>
                  <a:srgbClr val="002060"/>
                </a:solidFill>
              </a:rPr>
              <a:t> захвата земельных участков  и </a:t>
            </a:r>
            <a:r>
              <a:rPr lang="ru-RU" sz="1600" b="1">
                <a:solidFill>
                  <a:schemeClr val="accent2"/>
                </a:solidFill>
              </a:rPr>
              <a:t>самовольных</a:t>
            </a:r>
            <a:r>
              <a:rPr lang="ru-RU" sz="1600" b="1">
                <a:solidFill>
                  <a:srgbClr val="002060"/>
                </a:solidFill>
              </a:rPr>
              <a:t> построек</a:t>
            </a:r>
            <a:endParaRPr lang="ru-RU" sz="1400" b="1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6683926" y="4912146"/>
            <a:ext cx="4201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600">
                <a:solidFill>
                  <a:srgbClr val="002060"/>
                </a:solidFill>
              </a:rPr>
              <a:t>средняя стоимость комплексных кадастровых работ по РФ в отношении одного объекта недвижимости</a:t>
            </a:r>
            <a:endParaRPr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702504" y="5692186"/>
            <a:ext cx="3679519" cy="48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>
                <a:solidFill>
                  <a:srgbClr val="002060"/>
                </a:solidFill>
              </a:rPr>
              <a:t>(что в </a:t>
            </a:r>
            <a:r>
              <a:rPr lang="ru-RU" sz="1400" b="1" i="1">
                <a:solidFill>
                  <a:schemeClr val="accent1"/>
                </a:solidFill>
              </a:rPr>
              <a:t>7,5 </a:t>
            </a:r>
            <a:r>
              <a:rPr lang="ru-RU" sz="1200" i="1">
                <a:solidFill>
                  <a:srgbClr val="002060"/>
                </a:solidFill>
              </a:rPr>
              <a:t>раз меньше, чем стоимость кадастровых работ в индивидуальном порядке)</a:t>
            </a:r>
            <a:endParaRPr/>
          </a:p>
        </p:txBody>
      </p:sp>
      <p:pic>
        <p:nvPicPr>
          <p:cNvPr id="41" name="Рисунок 2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1">
            <a:off x="5420542" y="4896854"/>
            <a:ext cx="1263854" cy="12638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 bwMode="auto">
          <a:xfrm flipH="1">
            <a:off x="5552615" y="5223745"/>
            <a:ext cx="10054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chemeClr val="bg1"/>
                </a:solidFill>
                <a:latin typeface="Arial Black"/>
              </a:rPr>
              <a:t>1200</a:t>
            </a:r>
            <a:endParaRPr/>
          </a:p>
          <a:p>
            <a:pPr algn="ctr">
              <a:defRPr/>
            </a:pPr>
            <a:r>
              <a:rPr lang="ru-RU" b="1">
                <a:solidFill>
                  <a:schemeClr val="bg1"/>
                </a:solidFill>
              </a:rPr>
              <a:t>руб.</a:t>
            </a:r>
          </a:p>
        </p:txBody>
      </p:sp>
      <p:pic>
        <p:nvPicPr>
          <p:cNvPr id="807685273" name="Graphic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9426" y="1838812"/>
            <a:ext cx="324000" cy="335044"/>
          </a:xfrm>
          <a:prstGeom prst="rect">
            <a:avLst/>
          </a:prstGeom>
        </p:spPr>
      </p:pic>
      <p:pic>
        <p:nvPicPr>
          <p:cNvPr id="67820445" name="Graphic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9426" y="2668054"/>
            <a:ext cx="324000" cy="335044"/>
          </a:xfrm>
          <a:prstGeom prst="rect">
            <a:avLst/>
          </a:prstGeom>
        </p:spPr>
      </p:pic>
      <p:pic>
        <p:nvPicPr>
          <p:cNvPr id="1751509083" name="Graphic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89426" y="3536949"/>
            <a:ext cx="324000" cy="335044"/>
          </a:xfrm>
          <a:prstGeom prst="rect">
            <a:avLst/>
          </a:prstGeom>
        </p:spPr>
      </p:pic>
      <p:pic>
        <p:nvPicPr>
          <p:cNvPr id="1363470013" name="Graphic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06080" y="3341282"/>
            <a:ext cx="324000" cy="335044"/>
          </a:xfrm>
          <a:prstGeom prst="rect">
            <a:avLst/>
          </a:prstGeom>
        </p:spPr>
      </p:pic>
      <p:pic>
        <p:nvPicPr>
          <p:cNvPr id="1851999706" name="Graphic 1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6206080" y="1838812"/>
            <a:ext cx="324000" cy="335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370391" y="2029681"/>
            <a:ext cx="6202363" cy="167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5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sz="3750" b="1" i="0" u="none" strike="noStrike" cap="none" spc="0">
              <a:ln>
                <a:noFill/>
              </a:ln>
              <a:solidFill>
                <a:srgbClr val="FFFFFF"/>
              </a:solidFill>
              <a:latin typeface="Arial"/>
              <a:ea typeface="+mj-ea"/>
              <a:cs typeface="+mj-cs"/>
            </a:endParaRPr>
          </a:p>
        </p:txBody>
      </p:sp>
      <p:sp>
        <p:nvSpPr>
          <p:cNvPr id="6" name="Title 1"/>
          <p:cNvSpPr txBox="1"/>
          <p:nvPr/>
        </p:nvSpPr>
        <p:spPr bwMode="auto">
          <a:xfrm>
            <a:off x="949532" y="2676226"/>
            <a:ext cx="5750354" cy="16732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54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ru-RU" sz="3750" b="1">
                <a:solidFill>
                  <a:schemeClr val="bg1"/>
                </a:solidFill>
              </a:rPr>
              <a:t>Спасибо за внимание!</a:t>
            </a:r>
            <a:endParaRPr/>
          </a:p>
        </p:txBody>
      </p:sp>
      <p:pic>
        <p:nvPicPr>
          <p:cNvPr id="1932429169" name="Рисунок 193242916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7451911" y="2497997"/>
            <a:ext cx="3581789" cy="2029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:w="http://schemas.openxmlformats.org/wordprocessingml/2006/main" xmlns:m="http://schemas.openxmlformats.org/officeDocument/2006/math" xmlns="">
      <p:transition spd="med" advClick="1">
        <p:fade thruBlk="0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 bwMode="auto">
          <a:xfrm>
            <a:off x="925934" y="0"/>
            <a:ext cx="10829380" cy="8381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>
                <a:solidFill>
                  <a:srgbClr val="008CFF"/>
                </a:solidFill>
              </a:rPr>
              <a:t>Цели и задачи выполнения комплексных кадастровых работ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BE21CA-A3FE-4309-958A-99CD00563680}" type="slidenum">
              <a:rPr lang="ru-RU">
                <a:solidFill>
                  <a:schemeClr val="bg1"/>
                </a:solidFill>
              </a:rPr>
              <a:t>2</a:t>
            </a:fld>
            <a:endParaRPr lang="ru-RU">
              <a:solidFill>
                <a:schemeClr val="bg1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213495" y="1765110"/>
            <a:ext cx="11541817" cy="989991"/>
            <a:chOff x="0" y="0"/>
            <a:chExt cx="11541817" cy="989991"/>
          </a:xfrm>
        </p:grpSpPr>
        <p:sp>
          <p:nvSpPr>
            <p:cNvPr id="27" name="Rectangle: Rounded Corners 2"/>
            <p:cNvSpPr/>
            <p:nvPr/>
          </p:nvSpPr>
          <p:spPr bwMode="auto">
            <a:xfrm>
              <a:off x="636318" y="523137"/>
              <a:ext cx="10905499" cy="466853"/>
            </a:xfrm>
            <a:prstGeom prst="roundRect">
              <a:avLst>
                <a:gd name="adj" fmla="val 11282"/>
              </a:avLst>
            </a:prstGeom>
            <a:ln>
              <a:solidFill>
                <a:schemeClr val="accent2"/>
              </a:solidFill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ru-RU" sz="1600"/>
                <a:t>Наполнение ЕГРН полными и точными сведениями об объектах недвижимости, расположенных в кадастровых кварталах, где проводятся комплексные кадастровые работы</a:t>
              </a:r>
              <a:endParaRPr/>
            </a:p>
          </p:txBody>
        </p:sp>
        <p:sp>
          <p:nvSpPr>
            <p:cNvPr id="33" name="Скругленный прямоугольник 21"/>
            <p:cNvSpPr/>
            <p:nvPr/>
          </p:nvSpPr>
          <p:spPr bwMode="auto">
            <a:xfrm>
              <a:off x="0" y="0"/>
              <a:ext cx="1709766" cy="333443"/>
            </a:xfrm>
            <a:prstGeom prst="roundRect">
              <a:avLst>
                <a:gd name="adj" fmla="val 10384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CC9B"/>
                  </a:solidFill>
                </a:rPr>
                <a:t>Цели:</a:t>
              </a:r>
              <a:endParaRPr/>
            </a:p>
          </p:txBody>
        </p:sp>
      </p:grpSp>
      <p:grpSp>
        <p:nvGrpSpPr>
          <p:cNvPr id="4" name="Группа 3"/>
          <p:cNvGrpSpPr/>
          <p:nvPr/>
        </p:nvGrpSpPr>
        <p:grpSpPr bwMode="auto">
          <a:xfrm>
            <a:off x="148126" y="2932131"/>
            <a:ext cx="11582580" cy="2775843"/>
            <a:chOff x="178919" y="2669193"/>
            <a:chExt cx="9624503" cy="3284226"/>
          </a:xfrm>
        </p:grpSpPr>
        <p:sp>
          <p:nvSpPr>
            <p:cNvPr id="35" name="Rectangle: Rounded Corners 2"/>
            <p:cNvSpPr/>
            <p:nvPr/>
          </p:nvSpPr>
          <p:spPr bwMode="auto">
            <a:xfrm>
              <a:off x="737049" y="3163593"/>
              <a:ext cx="9066373" cy="545001"/>
            </a:xfrm>
            <a:prstGeom prst="roundRect">
              <a:avLst>
                <a:gd name="adj" fmla="val 11282"/>
              </a:avLst>
            </a:prstGeom>
            <a:ln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ru-RU" sz="1600"/>
                <a:t>Определение местоположения всех объектов недвижимости, расположенных </a:t>
              </a:r>
              <a:r>
                <a:rPr lang="ru-RU" sz="1600" b="0" i="0" u="none" strike="noStrike" cap="none" spc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в кадастровых кварталах,           где проводятся комплексные кадастровые работы</a:t>
              </a:r>
              <a:endParaRPr sz="1600"/>
            </a:p>
          </p:txBody>
        </p:sp>
        <p:sp>
          <p:nvSpPr>
            <p:cNvPr id="36" name="Rectangle: Rounded Corners 2"/>
            <p:cNvSpPr/>
            <p:nvPr/>
          </p:nvSpPr>
          <p:spPr bwMode="auto">
            <a:xfrm>
              <a:off x="748476" y="3850438"/>
              <a:ext cx="9054946" cy="616297"/>
            </a:xfrm>
            <a:prstGeom prst="roundRect">
              <a:avLst>
                <a:gd name="adj" fmla="val 11282"/>
              </a:avLst>
            </a:prstGeom>
            <a:ln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ru-RU" sz="1600"/>
                <a:t>Исправление всех реестровых ошибок, содержащихся в сведениях о границах земельных участков, объектов капитального строительства и объектов реестра границ</a:t>
              </a:r>
              <a:endParaRPr sz="1600"/>
            </a:p>
          </p:txBody>
        </p:sp>
        <p:sp>
          <p:nvSpPr>
            <p:cNvPr id="37" name="Rectangle: Rounded Corners 2"/>
            <p:cNvSpPr/>
            <p:nvPr/>
          </p:nvSpPr>
          <p:spPr bwMode="auto">
            <a:xfrm>
              <a:off x="748477" y="4608579"/>
              <a:ext cx="9054945" cy="570744"/>
            </a:xfrm>
            <a:prstGeom prst="roundRect">
              <a:avLst>
                <a:gd name="adj" fmla="val 11282"/>
              </a:avLst>
            </a:prstGeom>
            <a:ln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ru-RU" sz="1600"/>
                <a:t>Выявление всех правообладателей объектов недвижимости, расположенных в границах кадастровых кварталов, где проводятся комплексные кадастровые работы</a:t>
              </a:r>
              <a:endParaRPr sz="1600"/>
            </a:p>
          </p:txBody>
        </p:sp>
        <p:sp>
          <p:nvSpPr>
            <p:cNvPr id="38" name="Rectangle: Rounded Corners 2"/>
            <p:cNvSpPr/>
            <p:nvPr/>
          </p:nvSpPr>
          <p:spPr bwMode="auto">
            <a:xfrm>
              <a:off x="748476" y="5338706"/>
              <a:ext cx="9054946" cy="614713"/>
            </a:xfrm>
            <a:prstGeom prst="roundRect">
              <a:avLst>
                <a:gd name="adj" fmla="val 11282"/>
              </a:avLst>
            </a:prstGeom>
            <a:ln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just">
                <a:defRPr/>
              </a:pPr>
              <a:r>
                <a:rPr lang="ru-RU" sz="1600"/>
                <a:t>Повышение качества данных ЕГРН об объектах недвижимости, расположенных в границах </a:t>
              </a:r>
              <a:r>
                <a:rPr lang="ru-RU" sz="1600" b="0" i="0" u="none" strike="noStrike" cap="none" spc="0">
                  <a:solidFill>
                    <a:schemeClr val="dk1"/>
                  </a:solidFill>
                  <a:latin typeface="+mn-lt"/>
                  <a:ea typeface="+mn-ea"/>
                  <a:cs typeface="+mn-cs"/>
                </a:rPr>
                <a:t>кадастровых кварталов, где проводятся комплексные кадастровые работы</a:t>
              </a:r>
              <a:endParaRPr sz="1600"/>
            </a:p>
          </p:txBody>
        </p:sp>
        <p:sp>
          <p:nvSpPr>
            <p:cNvPr id="44" name="Скругленный прямоугольник 21"/>
            <p:cNvSpPr/>
            <p:nvPr/>
          </p:nvSpPr>
          <p:spPr bwMode="auto">
            <a:xfrm>
              <a:off x="178919" y="2669193"/>
              <a:ext cx="1420726" cy="376020"/>
            </a:xfrm>
            <a:prstGeom prst="roundRect">
              <a:avLst>
                <a:gd name="adj" fmla="val 10384"/>
              </a:avLst>
            </a:prstGeom>
            <a:solidFill>
              <a:schemeClr val="bg1"/>
            </a:solidFill>
            <a:ln w="25400"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5400000" scaled="1"/>
              </a:gra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6769" tIns="48385" rIns="96769" bIns="48385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00CC9B"/>
                  </a:solidFill>
                </a:rPr>
                <a:t>Задачи:</a:t>
              </a:r>
              <a:endParaRPr/>
            </a:p>
          </p:txBody>
        </p:sp>
      </p:grpSp>
      <p:pic>
        <p:nvPicPr>
          <p:cNvPr id="46" name="Graphic 14"/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3"/>
              </a:ext>
            </a:extLst>
          </a:blip>
          <a:stretch/>
        </p:blipFill>
        <p:spPr bwMode="auto">
          <a:xfrm>
            <a:off x="263524" y="2288250"/>
            <a:ext cx="324000" cy="335045"/>
          </a:xfrm>
          <a:prstGeom prst="rect">
            <a:avLst/>
          </a:prstGeom>
        </p:spPr>
      </p:pic>
      <p:pic>
        <p:nvPicPr>
          <p:cNvPr id="48" name="Graphic 12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5"/>
              </a:ext>
            </a:extLst>
          </a:blip>
          <a:stretch/>
        </p:blipFill>
        <p:spPr bwMode="auto">
          <a:xfrm>
            <a:off x="263524" y="3453852"/>
            <a:ext cx="324000" cy="335045"/>
          </a:xfrm>
          <a:prstGeom prst="rect">
            <a:avLst/>
          </a:prstGeom>
        </p:spPr>
      </p:pic>
      <p:pic>
        <p:nvPicPr>
          <p:cNvPr id="49" name="Graphic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524" y="4034377"/>
            <a:ext cx="324000" cy="335045"/>
          </a:xfrm>
          <a:prstGeom prst="rect">
            <a:avLst/>
          </a:prstGeom>
        </p:spPr>
      </p:pic>
      <p:pic>
        <p:nvPicPr>
          <p:cNvPr id="50" name="Graphic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524" y="4629150"/>
            <a:ext cx="324000" cy="335045"/>
          </a:xfrm>
          <a:prstGeom prst="rect">
            <a:avLst/>
          </a:prstGeom>
        </p:spPr>
      </p:pic>
      <p:pic>
        <p:nvPicPr>
          <p:cNvPr id="51" name="Graphic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63524" y="5292268"/>
            <a:ext cx="324000" cy="335045"/>
          </a:xfrm>
          <a:prstGeom prst="rect">
            <a:avLst/>
          </a:prstGeom>
        </p:spPr>
      </p:pic>
      <p:pic>
        <p:nvPicPr>
          <p:cNvPr id="20" name="Graphic 279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:w="http://schemas.openxmlformats.org/wordprocessingml/2006/main" xmlns:m="http://schemas.openxmlformats.org/officeDocument/2006/math" xmlns="" r:embed="rId8"/>
              </a:ext>
            </a:extLst>
          </a:blip>
          <a:stretch/>
        </p:blipFill>
        <p:spPr bwMode="auto">
          <a:xfrm>
            <a:off x="213497" y="943364"/>
            <a:ext cx="563220" cy="572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7000"/>
              </a:prstClr>
            </a:outerShdw>
          </a:effectLst>
        </p:spPr>
      </p:pic>
      <p:sp>
        <p:nvSpPr>
          <p:cNvPr id="21" name="Прямоугольник 20"/>
          <p:cNvSpPr/>
          <p:nvPr/>
        </p:nvSpPr>
        <p:spPr bwMode="auto">
          <a:xfrm>
            <a:off x="898923" y="943363"/>
            <a:ext cx="9301718" cy="8360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200"/>
              </a:spcAft>
              <a:defRPr/>
            </a:pPr>
            <a:r>
              <a:rPr lang="ru-RU" sz="1600">
                <a:solidFill>
                  <a:schemeClr val="dk1"/>
                </a:solidFill>
              </a:rPr>
              <a:t>Федеральный закон от 24.07.2007 № 221-ФЗ «О кадастровой деятельности» (Закон о кадастре)</a:t>
            </a:r>
            <a:endParaRPr sz="1600"/>
          </a:p>
          <a:p>
            <a:pPr>
              <a:spcAft>
                <a:spcPts val="200"/>
              </a:spcAft>
              <a:defRPr/>
            </a:pPr>
            <a:r>
              <a:rPr lang="ru-RU" sz="1600">
                <a:solidFill>
                  <a:schemeClr val="dk1"/>
                </a:solidFill>
              </a:rPr>
              <a:t>Федеральный закон от 13.07.2015 № 218-ФЗ «О государственной регистрации недвижимости»</a:t>
            </a:r>
            <a:endParaRPr sz="1600"/>
          </a:p>
          <a:p>
            <a:pPr>
              <a:spcAft>
                <a:spcPts val="200"/>
              </a:spcAft>
              <a:defRPr/>
            </a:pPr>
            <a:endParaRPr lang="ru-RU" sz="135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082562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D0A6D1D5-3845-BBC5-18A7-2C3FBC90FFD2}" type="slidenum">
              <a:rPr lang="ru-RU"/>
              <a:t>3</a:t>
            </a:fld>
            <a:endParaRPr lang="ru-RU"/>
          </a:p>
        </p:txBody>
      </p:sp>
      <p:sp>
        <p:nvSpPr>
          <p:cNvPr id="1366213208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z="2400" b="1" i="0" u="none" strike="noStrike" cap="none" spc="0">
                <a:solidFill>
                  <a:srgbClr val="008CFF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b="1" i="0" u="none" strike="noStrike" cap="none" spc="0">
                <a:solidFill>
                  <a:srgbClr val="008CFF"/>
                </a:solidFill>
                <a:latin typeface="+mj-lt"/>
                <a:ea typeface="+mj-ea"/>
                <a:cs typeface="+mj-cs"/>
              </a:rPr>
            </a:br>
            <a:r>
              <a:rPr lang="ru-RU" sz="2400" b="1" i="0" u="none" strike="noStrike" cap="none" spc="0">
                <a:solidFill>
                  <a:srgbClr val="008CFF"/>
                </a:solidFill>
                <a:latin typeface="+mj-lt"/>
                <a:ea typeface="+mj-ea"/>
                <a:cs typeface="+mj-cs"/>
              </a:rPr>
              <a:t>Комплексные кадастровые работы</a:t>
            </a:r>
            <a:endParaRPr sz="2400">
              <a:solidFill>
                <a:srgbClr val="008CFF"/>
              </a:solidFill>
            </a:endParaRPr>
          </a:p>
          <a:p>
            <a:pPr>
              <a:defRPr/>
            </a:pPr>
            <a:endParaRPr/>
          </a:p>
        </p:txBody>
      </p:sp>
      <p:sp>
        <p:nvSpPr>
          <p:cNvPr id="1981210090" name=" 1981210089"/>
          <p:cNvSpPr/>
          <p:nvPr/>
        </p:nvSpPr>
        <p:spPr bwMode="auto">
          <a:xfrm>
            <a:off x="5323748" y="1045881"/>
            <a:ext cx="6280801" cy="496936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16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Под комплексными кадастровыми работами</a:t>
            </a: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понимаются работы, которые выполняются в отношении всех объектов недвижимости, расположенных в границах одного или нескольких кадастровых кварталов, а также на определенных территориях, в том числе на территории ведения гражданами садоводства или огородничества для собственных нужд. </a:t>
            </a:r>
          </a:p>
          <a:p>
            <a:pPr algn="just">
              <a:defRPr/>
            </a:pPr>
            <a:endParaRPr sz="16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результате выполнения таких работ в соответствии со ст. 42.1 Закона о кадастре:</a:t>
            </a:r>
          </a:p>
          <a:p>
            <a:pPr marL="261850" indent="-261850" algn="just">
              <a:buFont typeface="Wingdings"/>
              <a:buChar char="Ø"/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уточняется местоположение границ земельных участков;</a:t>
            </a:r>
          </a:p>
          <a:p>
            <a:pPr marL="261850" indent="-261850" algn="just">
              <a:buFont typeface="Wingdings"/>
              <a:buChar char="Ø"/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устанавливается или уточняется местоположение на ЗУ зданий, сооружений и объектов незавершенного строительства (кроме линейных объектов); </a:t>
            </a:r>
          </a:p>
          <a:p>
            <a:pPr marL="261850" indent="-261850" algn="just">
              <a:buFont typeface="Wingdings"/>
              <a:buChar char="Ø"/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образовываются земельные участки, на которых расположены здания и сооружения; </a:t>
            </a:r>
          </a:p>
          <a:p>
            <a:pPr marL="261850" indent="-261850" algn="just">
              <a:buFont typeface="Wingdings"/>
              <a:buChar char="Ø"/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образовываются земельные участки общего назначения в границах территории ведения гражданами садоводства или огородничества; </a:t>
            </a:r>
          </a:p>
          <a:p>
            <a:pPr marL="261850" indent="-261850" algn="just">
              <a:buFont typeface="Wingdings"/>
              <a:buChar char="Ø"/>
              <a:defRPr/>
            </a:pPr>
            <a:r>
              <a:rPr sz="16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устраняются реестровые ошибки в сведениях ЕГРН о границах земельных участков и контуров объектов капитального строительства.</a:t>
            </a:r>
          </a:p>
        </p:txBody>
      </p:sp>
      <p:pic>
        <p:nvPicPr>
          <p:cNvPr id="586963087" name="Рисунок 58696308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3524" y="1140690"/>
            <a:ext cx="4903529" cy="48745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958702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BD25DCE7-5E1A-E584-DB79-4F017AFC2964}" type="slidenum">
              <a:rPr lang="ru-RU"/>
              <a:t>4</a:t>
            </a:fld>
            <a:endParaRPr lang="ru-RU"/>
          </a:p>
        </p:txBody>
      </p:sp>
      <p:sp>
        <p:nvSpPr>
          <p:cNvPr id="1041385240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Финансирование комплексных кадастровых работ</a:t>
            </a:r>
          </a:p>
        </p:txBody>
      </p:sp>
      <p:sp>
        <p:nvSpPr>
          <p:cNvPr id="144211547" name=" 144211546"/>
          <p:cNvSpPr/>
          <p:nvPr/>
        </p:nvSpPr>
        <p:spPr bwMode="auto">
          <a:xfrm>
            <a:off x="4137793" y="1148602"/>
            <a:ext cx="7246513" cy="4452550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Комплексные кадастровые работы осуществляются за счет средств:</a:t>
            </a:r>
          </a:p>
          <a:p>
            <a:pPr algn="just">
              <a:defRPr/>
            </a:pPr>
            <a:endParaRPr sz="22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федерального бюджета, бюджетов субъектов Российской Федерации и (или) бюджетов муниципальных районов, муниципальных округов, городских округов, городских округов с внутригородским делением и (или) внутригородских муниципальных образований городов федерального  7 значения Москвы, Санкт-Петербурга и Севастополя (</a:t>
            </a:r>
            <a:r>
              <a:rPr sz="22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бюджетные средства</a:t>
            </a: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); </a:t>
            </a:r>
          </a:p>
          <a:p>
            <a:pPr algn="just">
              <a:defRPr/>
            </a:pPr>
            <a:endParaRPr sz="22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физических и (или) юридических лиц, заинтересованных в выполнении таких работ (</a:t>
            </a:r>
            <a:r>
              <a:rPr sz="22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внебюджетные средства</a:t>
            </a: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).</a:t>
            </a:r>
            <a:endParaRPr sz="22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</p:txBody>
      </p:sp>
      <p:pic>
        <p:nvPicPr>
          <p:cNvPr id="550588716" name="Рисунок 55058871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63524" y="1931841"/>
            <a:ext cx="3780886" cy="2886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1142897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D0BFD145-7660-5177-FDE6-4A9EAFED15AD}" type="slidenum">
              <a:rPr lang="ru-RU"/>
              <a:t>5</a:t>
            </a:fld>
            <a:endParaRPr lang="ru-RU"/>
          </a:p>
        </p:txBody>
      </p:sp>
      <p:sp>
        <p:nvSpPr>
          <p:cNvPr id="1030777767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Источники финансирования комплексных кадастровых работ</a:t>
            </a:r>
          </a:p>
        </p:txBody>
      </p:sp>
      <p:sp>
        <p:nvSpPr>
          <p:cNvPr id="1467995170" name=" 1467995169"/>
          <p:cNvSpPr/>
          <p:nvPr/>
        </p:nvSpPr>
        <p:spPr bwMode="auto">
          <a:xfrm>
            <a:off x="495882" y="1095188"/>
            <a:ext cx="11413843" cy="4971478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зависимости от источника финансирования комплексные кадастровые работы, выполняемые за счет бюджетных средств, подразделяются на следующие виды: </a:t>
            </a:r>
          </a:p>
          <a:p>
            <a:pPr algn="just">
              <a:defRPr/>
            </a:pPr>
            <a:endParaRPr sz="2000">
              <a:solidFill>
                <a:schemeClr val="tx1"/>
              </a:solidFill>
            </a:endParaRPr>
          </a:p>
          <a:p>
            <a:pPr marL="305908" indent="-305908" algn="just">
              <a:buFont typeface="Wingdings"/>
              <a:buChar char="ü"/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комплексные кадастровые работы </a:t>
            </a: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федерального значения</a:t>
            </a: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комплексные кадастровые работы, выполняемые на основании соглашения о предоставлении ППК «Роскадастр» субсидии на указанные цели, заключенного между Росреестром (федеральный орган исполнительной власти, предоставляющий такую субсидию и являющейся получателем средств федерального бюджета), и публично-правовой компанией, являющейся получателем средств федерального бюджета; </a:t>
            </a:r>
          </a:p>
          <a:p>
            <a:pPr marL="305908" indent="-305908" algn="just">
              <a:buFont typeface="Wingdings"/>
              <a:buChar char="ü"/>
              <a:defRPr/>
            </a:pPr>
            <a:endParaRPr sz="20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05908" indent="-305908" algn="just">
              <a:buFont typeface="Wingdings"/>
              <a:buChar char="ü"/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комплексные кадастровые работы </a:t>
            </a: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регионального значения</a:t>
            </a: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комплексные кадастровые работы, заказчиком которых является уполномоченный исполнительный орган государственной власти субъекта Российской Федерации; </a:t>
            </a:r>
          </a:p>
          <a:p>
            <a:pPr algn="just">
              <a:defRPr/>
            </a:pPr>
            <a:endParaRPr sz="20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305908" indent="-305908" algn="just">
              <a:buFont typeface="Wingdings"/>
              <a:buChar char="ü"/>
              <a:defRPr/>
            </a:pP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комплексные кадастровые работы </a:t>
            </a:r>
            <a:r>
              <a:rPr sz="20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местного значения</a:t>
            </a:r>
            <a:r>
              <a:rPr sz="20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- комплексные кадастровые работы, заказчиком которых является уполномоченный орган местного самоуправления муниципального района, муниципального округа или городского округа.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0705059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D598A655-309A-08D3-9404-F7106D702ADF}" type="slidenum">
              <a:rPr lang="ru-RU"/>
              <a:t>6</a:t>
            </a:fld>
            <a:endParaRPr lang="ru-RU"/>
          </a:p>
        </p:txBody>
      </p:sp>
      <p:sp>
        <p:nvSpPr>
          <p:cNvPr id="1615026163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Заказчики комплексных кадастровых работ</a:t>
            </a:r>
          </a:p>
        </p:txBody>
      </p:sp>
      <p:sp>
        <p:nvSpPr>
          <p:cNvPr id="1482929120" name=" 1482929119"/>
          <p:cNvSpPr/>
          <p:nvPr/>
        </p:nvSpPr>
        <p:spPr bwMode="auto">
          <a:xfrm>
            <a:off x="841396" y="1186656"/>
            <a:ext cx="10489422" cy="507844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Заказчиком комплексных кадастровых работ </a:t>
            </a:r>
            <a:r>
              <a:rPr sz="22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федерального </a:t>
            </a: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значения является Росреестр. </a:t>
            </a:r>
          </a:p>
          <a:p>
            <a:pPr algn="just">
              <a:defRPr/>
            </a:pP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Заказчиками комплексных кадастровых работ </a:t>
            </a:r>
            <a:r>
              <a:rPr sz="22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местного/регионального</a:t>
            </a: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значения являются: уполномоченный орган местного самоуправления муниципального района/муниципального или городского округа, либо уполномоченный исполнительный орган государственной власти субъекта РФ. </a:t>
            </a:r>
          </a:p>
          <a:p>
            <a:pPr algn="just">
              <a:defRPr/>
            </a:pPr>
            <a:endParaRPr sz="22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Заказчиками комплексных кадастровых работ, финансируемых за счет </a:t>
            </a:r>
            <a:r>
              <a:rPr sz="22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внебюджетных</a:t>
            </a: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средств, являются правообладатели объектов недвижимости, за счет средств которых осуществляется выполнение комплексных кадастровых работ. </a:t>
            </a: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endParaRPr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22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От имени заказчиков вправе выступать лицо, действующее на основании нотариально удостоверенной доверенности, или представитель, уполномоченный решением общего собрания.</a:t>
            </a:r>
          </a:p>
          <a:p>
            <a:pPr algn="just">
              <a:defRPr/>
            </a:pPr>
            <a:endParaRPr sz="22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9760320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F14451C9-5552-0AD1-04CB-BA869015C7CB}" type="slidenum">
              <a:rPr lang="ru-RU"/>
              <a:t>7</a:t>
            </a:fld>
            <a:endParaRPr lang="ru-RU"/>
          </a:p>
        </p:txBody>
      </p:sp>
      <p:sp>
        <p:nvSpPr>
          <p:cNvPr id="1373874508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sz="2400" b="1" i="0" u="none" strike="noStrike" cap="none" spc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Исполнители комплексных кадастровых работ</a:t>
            </a:r>
            <a:endParaRPr/>
          </a:p>
        </p:txBody>
      </p:sp>
      <p:sp>
        <p:nvSpPr>
          <p:cNvPr id="1588733567" name=" 1588733566"/>
          <p:cNvSpPr/>
          <p:nvPr/>
        </p:nvSpPr>
        <p:spPr bwMode="auto">
          <a:xfrm>
            <a:off x="5636568" y="1484778"/>
            <a:ext cx="6272074" cy="3754005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Исполнителями комплексных кадастровых работ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федерального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значения являются </a:t>
            </a:r>
            <a:r>
              <a:rPr sz="2400" b="0" i="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исключительно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кадастровые инженеры –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работники ППК «Роскадастр»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.</a:t>
            </a:r>
          </a:p>
          <a:p>
            <a:pPr algn="just">
              <a:defRPr/>
            </a:pPr>
            <a:endParaRPr sz="240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Исполнителями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иных видов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комплексных кадастровых работ являются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кадастровые инженеры – индивидуальные предприниматели либо кадастровые инженеры - работники юридических лиц. </a:t>
            </a:r>
          </a:p>
        </p:txBody>
      </p:sp>
      <p:pic>
        <p:nvPicPr>
          <p:cNvPr id="1505915219" name="Рисунок 15059152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2058" y="1398493"/>
            <a:ext cx="5118308" cy="4276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3497911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AB968BE1-BF40-5ED0-9D12-BC6F159B7366}" type="slidenum">
              <a:rPr lang="ru-RU"/>
              <a:t>8</a:t>
            </a:fld>
            <a:endParaRPr lang="ru-RU"/>
          </a:p>
        </p:txBody>
      </p:sp>
      <p:sp>
        <p:nvSpPr>
          <p:cNvPr id="1355640210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 marL="0" marR="0" indent="0" algn="just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1079472" algn="l"/>
              </a:tabLst>
              <a:defRPr/>
            </a:pPr>
            <a:r>
              <a:rPr sz="16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sz="16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200" b="1" i="0" u="none" strike="noStrike" cap="none" spc="0">
                <a:solidFill>
                  <a:srgbClr val="008CFF"/>
                </a:solidFill>
                <a:latin typeface="Arial"/>
                <a:ea typeface="Arial"/>
                <a:cs typeface="Arial"/>
              </a:rPr>
              <a:t>Документы, необходимые для проведения ККР на территории ведения гражданами садоводства или огородничества  </a:t>
            </a:r>
            <a:endParaRPr sz="1800" b="1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defRPr/>
            </a:pPr>
            <a:endParaRPr/>
          </a:p>
        </p:txBody>
      </p:sp>
      <p:sp>
        <p:nvSpPr>
          <p:cNvPr id="1227028198" name=" 1227028197"/>
          <p:cNvSpPr/>
          <p:nvPr/>
        </p:nvSpPr>
        <p:spPr bwMode="auto">
          <a:xfrm>
            <a:off x="402498" y="1036589"/>
            <a:ext cx="11008085" cy="5095126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отношении земельных участков, расположенных в границах территории ведения гражданами садоводства или огородничества для собственных нужд, комплексные кадастровые работы выполняются в соответствии с утвержденными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проектом межевания территории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либо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проектом организации и застройки территории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либо ином документом, устанавливающим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распределение земельных участков в границах такой территории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(пп. 3 ч. 6 ст. 42.1 Закона       о кадастре). </a:t>
            </a:r>
          </a:p>
          <a:p>
            <a:pPr algn="just">
              <a:defRPr/>
            </a:pPr>
            <a:endParaRPr sz="24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Земельный кодекс РФ предусматривает, что образование земельных участков из земельного участка, предоставленного </a:t>
            </a:r>
            <a:r>
              <a:rPr lang="ru-RU" sz="2400" b="0" i="0" u="none" strike="noStrike" cap="none" spc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садоводческому или огородническому некоммерческому товариществу 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осуществляется </a:t>
            </a:r>
            <a:r>
              <a:rPr sz="2400" b="0" i="0" u="sng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исключительно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 соответствии     с утвержденным </a:t>
            </a:r>
            <a:r>
              <a:rPr sz="2400" b="1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проектом межевания территории</a:t>
            </a:r>
            <a:r>
              <a:rPr sz="2400" b="0" i="0" u="none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(ч. 3 ст. 11.3 Земельного кодекса РФ). </a:t>
            </a:r>
          </a:p>
          <a:p>
            <a:pPr algn="just">
              <a:defRPr/>
            </a:pPr>
            <a:endParaRPr sz="1600" b="0" i="0" u="none">
              <a:solidFill>
                <a:schemeClr val="tx1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5723548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9448798" y="6492871"/>
            <a:ext cx="2743200" cy="365124"/>
          </a:xfrm>
          <a:effectLst/>
        </p:spPr>
        <p:txBody>
          <a:bodyPr/>
          <a:lstStyle>
            <a:lvl1pPr>
              <a:defRPr sz="1400" b="1">
                <a:solidFill>
                  <a:srgbClr val="262626"/>
                </a:solidFill>
              </a:defRPr>
            </a:lvl1pPr>
          </a:lstStyle>
          <a:p>
            <a:pPr>
              <a:defRPr/>
            </a:pPr>
            <a:fld id="{8E3C0F6C-0175-5380-3107-C537BD3A5443}" type="slidenum">
              <a:rPr lang="ru-RU"/>
              <a:t>9</a:t>
            </a:fld>
            <a:endParaRPr lang="ru-RU"/>
          </a:p>
        </p:txBody>
      </p:sp>
      <p:sp>
        <p:nvSpPr>
          <p:cNvPr id="521221930" name="Title 2"/>
          <p:cNvSpPr>
            <a:spLocks noGrp="1"/>
          </p:cNvSpPr>
          <p:nvPr>
            <p:ph type="title"/>
          </p:nvPr>
        </p:nvSpPr>
        <p:spPr bwMode="auto">
          <a:xfrm>
            <a:off x="962024" y="4"/>
            <a:ext cx="10534650" cy="838197"/>
          </a:xfrm>
        </p:spPr>
        <p:txBody>
          <a:bodyPr anchor="ctr">
            <a:normAutofit/>
          </a:bodyPr>
          <a:lstStyle>
            <a:lvl1pPr>
              <a:tabLst>
                <a:tab pos="1079472" algn="l"/>
              </a:tabLst>
              <a:defRPr sz="2400" b="1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/>
              <a:t>Формирования перечня кадастровых кварталов для выполнения ККР с федеральным финансированием</a:t>
            </a:r>
          </a:p>
        </p:txBody>
      </p:sp>
      <p:sp>
        <p:nvSpPr>
          <p:cNvPr id="1879602498" name="TextBox 1879602497"/>
          <p:cNvSpPr txBox="1"/>
          <p:nvPr/>
        </p:nvSpPr>
        <p:spPr bwMode="auto">
          <a:xfrm>
            <a:off x="135767" y="2255183"/>
            <a:ext cx="6885977" cy="337163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0" algn="just">
              <a:lnSpc>
                <a:spcPct val="114999"/>
              </a:lnSpc>
              <a:spcAft>
                <a:spcPts val="0"/>
              </a:spcAft>
              <a:defRPr/>
            </a:pPr>
            <a:endParaRPr sz="1400">
              <a:latin typeface="Times New Roman"/>
              <a:cs typeface="Times New Roman"/>
            </a:endParaRPr>
          </a:p>
        </p:txBody>
      </p:sp>
      <p:sp>
        <p:nvSpPr>
          <p:cNvPr id="1261202962" name="Блок-схема: знак завершения 1261202961"/>
          <p:cNvSpPr/>
          <p:nvPr/>
        </p:nvSpPr>
        <p:spPr bwMode="auto">
          <a:xfrm>
            <a:off x="7873440" y="4529652"/>
            <a:ext cx="3735293" cy="1671824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>
              <a:solidFill>
                <a:srgbClr val="002060"/>
              </a:solidFill>
            </a:endParaRPr>
          </a:p>
        </p:txBody>
      </p:sp>
      <p:sp>
        <p:nvSpPr>
          <p:cNvPr id="1075818742" name="TextBox 1075818741"/>
          <p:cNvSpPr txBox="1"/>
          <p:nvPr/>
        </p:nvSpPr>
        <p:spPr bwMode="auto">
          <a:xfrm>
            <a:off x="8354152" y="4529652"/>
            <a:ext cx="2986150" cy="16996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200" b="1"/>
              <a:t>%</a:t>
            </a:r>
            <a:r>
              <a:rPr sz="1200" b="1">
                <a:solidFill>
                  <a:schemeClr val="bg1"/>
                </a:solidFill>
              </a:rPr>
              <a:t>5 критериев:</a:t>
            </a:r>
          </a:p>
          <a:p>
            <a:pPr marL="190257" indent="-190257">
              <a:buAutoNum type="arabicPeriod"/>
              <a:defRPr/>
            </a:pPr>
            <a:r>
              <a:rPr sz="1200" b="1">
                <a:solidFill>
                  <a:schemeClr val="bg1"/>
                </a:solidFill>
              </a:rPr>
              <a:t>Расположение в опорном НП</a:t>
            </a:r>
          </a:p>
          <a:p>
            <a:pPr marL="190257" indent="-190257">
              <a:buAutoNum type="arabicPeriod"/>
              <a:defRPr/>
            </a:pPr>
            <a:r>
              <a:rPr sz="1200" b="1">
                <a:solidFill>
                  <a:schemeClr val="bg1"/>
                </a:solidFill>
              </a:rPr>
              <a:t>ЗУ с границами менее 80%</a:t>
            </a:r>
          </a:p>
          <a:p>
            <a:pPr marL="190257" indent="-190257">
              <a:buAutoNum type="arabicPeriod"/>
              <a:defRPr/>
            </a:pPr>
            <a:r>
              <a:rPr sz="1200" b="1">
                <a:solidFill>
                  <a:schemeClr val="bg1"/>
                </a:solidFill>
              </a:rPr>
              <a:t>Более 10 реестровых ошибок</a:t>
            </a:r>
          </a:p>
          <a:p>
            <a:pPr marL="190257" indent="-190257">
              <a:buAutoNum type="arabicPeriod"/>
              <a:defRPr/>
            </a:pPr>
            <a:r>
              <a:rPr sz="1200" b="1">
                <a:solidFill>
                  <a:schemeClr val="bg1"/>
                </a:solidFill>
              </a:rPr>
              <a:t>Предусмотрено образование более 10 ЗУ</a:t>
            </a:r>
          </a:p>
          <a:p>
            <a:pPr marL="190257" indent="-190257">
              <a:buAutoNum type="arabicPeriod"/>
              <a:defRPr/>
            </a:pPr>
            <a:r>
              <a:rPr sz="1200" b="1">
                <a:solidFill>
                  <a:schemeClr val="bg1"/>
                </a:solidFill>
              </a:rPr>
              <a:t>Социально-экономическая целесообразность</a:t>
            </a:r>
            <a:endParaRPr>
              <a:solidFill>
                <a:schemeClr val="bg1"/>
              </a:solidFill>
            </a:endParaRPr>
          </a:p>
          <a:p>
            <a:pPr>
              <a:defRPr/>
            </a:pPr>
            <a:r>
              <a:rPr/>
              <a:t> </a:t>
            </a:r>
          </a:p>
        </p:txBody>
      </p:sp>
      <p:sp>
        <p:nvSpPr>
          <p:cNvPr id="1091547028" name="Блок-схема: знак завершения 1091547027"/>
          <p:cNvSpPr/>
          <p:nvPr/>
        </p:nvSpPr>
        <p:spPr bwMode="auto">
          <a:xfrm>
            <a:off x="869411" y="1195293"/>
            <a:ext cx="3184337" cy="700367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Исполнительный орган субъекта РФ</a:t>
            </a:r>
          </a:p>
        </p:txBody>
      </p:sp>
      <p:sp>
        <p:nvSpPr>
          <p:cNvPr id="1201013067" name="Блок-схема: знак завершения 1201013066"/>
          <p:cNvSpPr/>
          <p:nvPr/>
        </p:nvSpPr>
        <p:spPr bwMode="auto">
          <a:xfrm>
            <a:off x="6867546" y="1209301"/>
            <a:ext cx="3184337" cy="7003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Росреестр</a:t>
            </a:r>
          </a:p>
        </p:txBody>
      </p:sp>
      <p:sp>
        <p:nvSpPr>
          <p:cNvPr id="432521277" name="Стрелка вправо 432521276"/>
          <p:cNvSpPr/>
          <p:nvPr/>
        </p:nvSpPr>
        <p:spPr bwMode="auto">
          <a:xfrm>
            <a:off x="4094090" y="1480110"/>
            <a:ext cx="2773455" cy="13073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446892" name=" 1792446891"/>
          <p:cNvSpPr/>
          <p:nvPr/>
        </p:nvSpPr>
        <p:spPr bwMode="auto">
          <a:xfrm>
            <a:off x="3827590" y="1083030"/>
            <a:ext cx="3306454" cy="39707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не позднее </a:t>
            </a:r>
            <a:r>
              <a:rPr sz="10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 апреля года</a:t>
            </a: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, предшествующего году предоставления субсидии из федерального бюджета</a:t>
            </a:r>
            <a:endParaRPr sz="1000"/>
          </a:p>
        </p:txBody>
      </p:sp>
      <p:sp>
        <p:nvSpPr>
          <p:cNvPr id="832371582" name=" 832371581"/>
          <p:cNvSpPr/>
          <p:nvPr/>
        </p:nvSpPr>
        <p:spPr bwMode="auto">
          <a:xfrm>
            <a:off x="3827590" y="1625737"/>
            <a:ext cx="3314014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предложения (заявки)</a:t>
            </a:r>
            <a:endParaRPr sz="1000"/>
          </a:p>
        </p:txBody>
      </p:sp>
      <p:sp>
        <p:nvSpPr>
          <p:cNvPr id="291435768" name="Блок-схема: знак завершения 291435767"/>
          <p:cNvSpPr/>
          <p:nvPr/>
        </p:nvSpPr>
        <p:spPr bwMode="auto">
          <a:xfrm>
            <a:off x="7019945" y="2610504"/>
            <a:ext cx="3184337" cy="7003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sz="1400" b="1"/>
              <a:t>ППК «Роскадастр»</a:t>
            </a:r>
          </a:p>
        </p:txBody>
      </p:sp>
      <p:sp>
        <p:nvSpPr>
          <p:cNvPr id="800186433" name="Стрелка вниз 800186432"/>
          <p:cNvSpPr/>
          <p:nvPr/>
        </p:nvSpPr>
        <p:spPr bwMode="auto">
          <a:xfrm>
            <a:off x="8377352" y="1923676"/>
            <a:ext cx="82362" cy="672352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6433907" name=" 1376433906"/>
          <p:cNvSpPr/>
          <p:nvPr/>
        </p:nvSpPr>
        <p:spPr bwMode="auto">
          <a:xfrm>
            <a:off x="7314100" y="2137752"/>
            <a:ext cx="3318334" cy="244199"/>
          </a:xfr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sz="10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предложения</a:t>
            </a:r>
            <a:endParaRPr sz="1000"/>
          </a:p>
        </p:txBody>
      </p:sp>
      <p:sp>
        <p:nvSpPr>
          <p:cNvPr id="733259099" name="Стрелка вверх 733259098"/>
          <p:cNvSpPr/>
          <p:nvPr/>
        </p:nvSpPr>
        <p:spPr bwMode="auto">
          <a:xfrm>
            <a:off x="8004794" y="1923676"/>
            <a:ext cx="92410" cy="663014"/>
          </a:xfrm>
          <a:prstGeom prst="up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548855" name="Прямоугольник 1649548854"/>
          <p:cNvSpPr/>
          <p:nvPr/>
        </p:nvSpPr>
        <p:spPr bwMode="auto">
          <a:xfrm>
            <a:off x="365146" y="4479472"/>
            <a:ext cx="7115735" cy="1799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7318548" name="TextBox 407318547"/>
          <p:cNvSpPr txBox="1"/>
          <p:nvPr/>
        </p:nvSpPr>
        <p:spPr bwMode="auto">
          <a:xfrm>
            <a:off x="494681" y="4470103"/>
            <a:ext cx="6820138" cy="1809347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indent="0" algn="just">
              <a:lnSpc>
                <a:spcPct val="114999"/>
              </a:lnSpc>
              <a:spcAft>
                <a:spcPts val="0"/>
              </a:spcAft>
              <a:defRPr/>
            </a:pPr>
            <a:r>
              <a:rPr sz="1400" b="1">
                <a:solidFill>
                  <a:schemeClr val="bg1"/>
                </a:solidFill>
                <a:latin typeface="Times New Roman"/>
                <a:cs typeface="Times New Roman"/>
              </a:rPr>
              <a:t>Кадастровые кварталы на выполнение комплексных кадастровых работ федерального значения выбираются в соответствии с критериями, утвержденными Постановлением Правительства Российской Федерации               от 29.01.2025 № 69 «Об утверждении Положения о порядке и критериях определения перечня кадастровых кварталов, на территориях которых предусматривается выполнение комплексных кадастровых работ федерального значения</a:t>
            </a:r>
            <a:r>
              <a:rPr b="1">
                <a:solidFill>
                  <a:schemeClr val="bg1"/>
                </a:solidFill>
              </a:rPr>
              <a:t>»</a:t>
            </a:r>
            <a:endParaRPr sz="1400" b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1_Шаблон">
  <a:themeElements>
    <a:clrScheme name="Custom 17">
      <a:dk1>
        <a:srgbClr val="008CFF"/>
      </a:dk1>
      <a:lt1>
        <a:srgbClr val="FFFFFF"/>
      </a:lt1>
      <a:dk2>
        <a:srgbClr val="008CFF"/>
      </a:dk2>
      <a:lt2>
        <a:srgbClr val="FFFFFF"/>
      </a:lt2>
      <a:accent1>
        <a:srgbClr val="008CFF"/>
      </a:accent1>
      <a:accent2>
        <a:srgbClr val="00CC99"/>
      </a:accent2>
      <a:accent3>
        <a:srgbClr val="FF7900"/>
      </a:accent3>
      <a:accent4>
        <a:srgbClr val="85C0FB"/>
      </a:accent4>
      <a:accent5>
        <a:srgbClr val="92D050"/>
      </a:accent5>
      <a:accent6>
        <a:srgbClr val="FFC000"/>
      </a:accent6>
      <a:hlink>
        <a:srgbClr val="E17900"/>
      </a:hlink>
      <a:folHlink>
        <a:srgbClr val="4472C4"/>
      </a:folHlink>
    </a:clrScheme>
    <a:fontScheme name="Custom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1442</Words>
  <Application>Microsoft Office PowerPoint</Application>
  <DocSecurity>0</DocSecurity>
  <PresentationFormat>Широкоэкранный</PresentationFormat>
  <Paragraphs>144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Arial Black</vt:lpstr>
      <vt:lpstr>Times New Roman</vt:lpstr>
      <vt:lpstr>Wingdings</vt:lpstr>
      <vt:lpstr>1_Шаблон</vt:lpstr>
      <vt:lpstr>oleObj</vt:lpstr>
      <vt:lpstr>Презентация PowerPoint</vt:lpstr>
      <vt:lpstr>Цели и задачи выполнения комплексных кадастровых работ</vt:lpstr>
      <vt:lpstr> Комплексные кадастровые работы </vt:lpstr>
      <vt:lpstr>Финансирование комплексных кадастровых работ</vt:lpstr>
      <vt:lpstr>Источники финансирования комплексных кадастровых работ</vt:lpstr>
      <vt:lpstr>Заказчики комплексных кадастровых работ</vt:lpstr>
      <vt:lpstr>Исполнители комплексных кадастровых работ</vt:lpstr>
      <vt:lpstr> Документы, необходимые для проведения ККР на территории ведения гражданами садоводства или огородничества   </vt:lpstr>
      <vt:lpstr>Формирования перечня кадастровых кварталов для выполнения ККР с федеральным финансированием</vt:lpstr>
      <vt:lpstr>Особенности выполнения комплексных кадастровых работ, финансируемых за счет внебюджетных средств</vt:lpstr>
      <vt:lpstr>Схема особенности выполнения комплексных кадастровых работ, финансируемых за счет внебюджетных средств</vt:lpstr>
      <vt:lpstr>Согласительная комиссия</vt:lpstr>
      <vt:lpstr>Уточнение местоположения границ земельных участков</vt:lpstr>
      <vt:lpstr>Эффективность комплексных кадастровых работ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Цифровая  трансформация  и реинжиниринг бизнес-процессов</dc:title>
  <dc:subject/>
  <dc:creator>Григорян Аркадий Робертович</dc:creator>
  <cp:keywords/>
  <dc:description/>
  <cp:lastModifiedBy>Шигина Мария Сергеевна</cp:lastModifiedBy>
  <cp:revision>2429</cp:revision>
  <dcterms:created xsi:type="dcterms:W3CDTF">2020-12-17T18:43:20Z</dcterms:created>
  <dcterms:modified xsi:type="dcterms:W3CDTF">2025-02-25T11:18:43Z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2020-12-17T00:00:00Z</vt:filetime>
  </property>
  <property fmtid="{D5CDD505-2E9C-101B-9397-08002B2CF9AE}" pid="3" name="LastSaved">
    <vt:filetime>2020-12-17T00:00:00Z</vt:filetime>
  </property>
  <property fmtid="{D5CDD505-2E9C-101B-9397-08002B2CF9AE}" pid="4" name="NXPowerLiteLastOptimized">
    <vt:lpwstr>53052837</vt:lpwstr>
  </property>
  <property fmtid="{D5CDD505-2E9C-101B-9397-08002B2CF9AE}" pid="5" name="NXPowerLiteSettings">
    <vt:lpwstr>C700052003A000</vt:lpwstr>
  </property>
  <property fmtid="{D5CDD505-2E9C-101B-9397-08002B2CF9AE}" pid="6" name="NXPowerLiteVersion">
    <vt:lpwstr>D8.0.8</vt:lpwstr>
  </property>
</Properties>
</file>